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9"/>
  </p:notesMasterIdLst>
  <p:sldIdLst>
    <p:sldId id="273" r:id="rId2"/>
    <p:sldId id="256" r:id="rId3"/>
    <p:sldId id="257" r:id="rId4"/>
    <p:sldId id="258" r:id="rId5"/>
    <p:sldId id="305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4" r:id="rId15"/>
    <p:sldId id="278" r:id="rId16"/>
    <p:sldId id="279" r:id="rId17"/>
    <p:sldId id="277" r:id="rId18"/>
    <p:sldId id="276" r:id="rId19"/>
    <p:sldId id="275" r:id="rId20"/>
    <p:sldId id="280" r:id="rId21"/>
    <p:sldId id="282" r:id="rId22"/>
    <p:sldId id="283" r:id="rId23"/>
    <p:sldId id="281" r:id="rId24"/>
    <p:sldId id="284" r:id="rId25"/>
    <p:sldId id="289" r:id="rId26"/>
    <p:sldId id="293" r:id="rId27"/>
    <p:sldId id="292" r:id="rId28"/>
    <p:sldId id="290" r:id="rId29"/>
    <p:sldId id="288" r:id="rId30"/>
    <p:sldId id="287" r:id="rId31"/>
    <p:sldId id="286" r:id="rId32"/>
    <p:sldId id="311" r:id="rId33"/>
    <p:sldId id="313" r:id="rId34"/>
    <p:sldId id="314" r:id="rId35"/>
    <p:sldId id="315" r:id="rId36"/>
    <p:sldId id="316" r:id="rId37"/>
    <p:sldId id="307" r:id="rId38"/>
    <p:sldId id="306" r:id="rId39"/>
    <p:sldId id="317" r:id="rId40"/>
    <p:sldId id="319" r:id="rId41"/>
    <p:sldId id="320" r:id="rId42"/>
    <p:sldId id="321" r:id="rId43"/>
    <p:sldId id="322" r:id="rId44"/>
    <p:sldId id="323" r:id="rId45"/>
    <p:sldId id="324" r:id="rId46"/>
    <p:sldId id="269" r:id="rId47"/>
    <p:sldId id="272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28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hape val="box"/>
        <c:axId val="77809920"/>
        <c:axId val="84689280"/>
        <c:axId val="0"/>
      </c:bar3DChart>
      <c:catAx>
        <c:axId val="77809920"/>
        <c:scaling>
          <c:orientation val="minMax"/>
        </c:scaling>
        <c:axPos val="b"/>
        <c:numFmt formatCode="General" sourceLinked="1"/>
        <c:majorTickMark val="none"/>
        <c:tickLblPos val="nextTo"/>
        <c:crossAx val="84689280"/>
        <c:crosses val="autoZero"/>
        <c:auto val="1"/>
        <c:lblAlgn val="ctr"/>
        <c:lblOffset val="100"/>
      </c:catAx>
      <c:valAx>
        <c:axId val="84689280"/>
        <c:scaling>
          <c:orientation val="minMax"/>
        </c:scaling>
        <c:axPos val="l"/>
        <c:numFmt formatCode="0%" sourceLinked="1"/>
        <c:majorTickMark val="none"/>
        <c:tickLblPos val="nextTo"/>
        <c:crossAx val="77809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900" b="1" i="1" baseline="0">
          <a:latin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011663385826798"/>
          <c:y val="4.9960875984251973E-2"/>
          <c:w val="0.64179478346456853"/>
          <c:h val="0.84097145669291473"/>
        </c:manualLayout>
      </c:layout>
      <c:bar3DChart>
        <c:barDir val="col"/>
        <c:grouping val="clustered"/>
        <c:shape val="box"/>
        <c:axId val="105552128"/>
        <c:axId val="105558016"/>
        <c:axId val="0"/>
      </c:bar3DChart>
      <c:catAx>
        <c:axId val="105552128"/>
        <c:scaling>
          <c:orientation val="minMax"/>
        </c:scaling>
        <c:axPos val="b"/>
        <c:tickLblPos val="nextTo"/>
        <c:crossAx val="105558016"/>
        <c:crosses val="autoZero"/>
        <c:auto val="1"/>
        <c:lblAlgn val="ctr"/>
        <c:lblOffset val="100"/>
      </c:catAx>
      <c:valAx>
        <c:axId val="105558016"/>
        <c:scaling>
          <c:orientation val="minMax"/>
        </c:scaling>
        <c:axPos val="l"/>
        <c:majorGridlines/>
        <c:numFmt formatCode="0.00%" sourceLinked="1"/>
        <c:tickLblPos val="nextTo"/>
        <c:crossAx val="105552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94972364084522"/>
          <c:y val="6.9514608168849024E-2"/>
          <c:w val="0.25305027635915694"/>
          <c:h val="0.69550925021171262"/>
        </c:manualLayout>
      </c:layout>
    </c:legend>
    <c:plotVisOnly val="1"/>
    <c:dispBlanksAs val="gap"/>
  </c:chart>
  <c:txPr>
    <a:bodyPr/>
    <a:lstStyle/>
    <a:p>
      <a:pPr>
        <a:defRPr sz="1900" b="1" i="1" baseline="0">
          <a:latin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hape val="box"/>
        <c:axId val="106807296"/>
        <c:axId val="106808832"/>
        <c:axId val="0"/>
      </c:bar3DChart>
      <c:catAx>
        <c:axId val="106807296"/>
        <c:scaling>
          <c:orientation val="minMax"/>
        </c:scaling>
        <c:axPos val="b"/>
        <c:tickLblPos val="nextTo"/>
        <c:crossAx val="106808832"/>
        <c:crosses val="autoZero"/>
        <c:auto val="1"/>
        <c:lblAlgn val="ctr"/>
        <c:lblOffset val="100"/>
      </c:catAx>
      <c:valAx>
        <c:axId val="106808832"/>
        <c:scaling>
          <c:orientation val="minMax"/>
        </c:scaling>
        <c:axPos val="l"/>
        <c:majorGridlines/>
        <c:numFmt formatCode="0%" sourceLinked="1"/>
        <c:tickLblPos val="nextTo"/>
        <c:crossAx val="1068072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900" b="1" i="1" baseline="0">
          <a:latin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6381889763779465E-2"/>
          <c:y val="3.4132874015748028E-2"/>
          <c:w val="0.8902847769028871"/>
          <c:h val="0.82639320866141763"/>
        </c:manualLayout>
      </c:layout>
      <c:bar3DChart>
        <c:barDir val="col"/>
        <c:grouping val="clustered"/>
        <c:shape val="box"/>
        <c:axId val="106814080"/>
        <c:axId val="106848640"/>
        <c:axId val="0"/>
      </c:bar3DChart>
      <c:catAx>
        <c:axId val="106814080"/>
        <c:scaling>
          <c:orientation val="minMax"/>
        </c:scaling>
        <c:axPos val="b"/>
        <c:tickLblPos val="nextTo"/>
        <c:crossAx val="106848640"/>
        <c:crosses val="autoZero"/>
        <c:auto val="1"/>
        <c:lblAlgn val="ctr"/>
        <c:lblOffset val="100"/>
      </c:catAx>
      <c:valAx>
        <c:axId val="106848640"/>
        <c:scaling>
          <c:orientation val="minMax"/>
        </c:scaling>
        <c:axPos val="l"/>
        <c:majorGridlines/>
        <c:numFmt formatCode="General" sourceLinked="1"/>
        <c:tickLblPos val="nextTo"/>
        <c:crossAx val="106814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900" b="1" i="1" baseline="0"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EFD3D-B290-47DE-952D-F70045EED13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80B6358-3961-441A-AD50-488769A2C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2888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B6358-3961-441A-AD50-488769A2CEE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4B3832E-31A0-4746-A6A6-DA2664E01B5B}" type="slidenum">
              <a:rPr lang="ru-RU"/>
              <a:pPr eaLnBrk="1" hangingPunct="1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3552-BDF0-409D-89E8-774C3452786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22EB5-5BD5-4A94-9FC4-286C56024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32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26A42-12E1-4A33-95E8-42C87930953D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E3064-6653-46F4-941A-0DD2BDEF9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09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5960-4CBA-490B-8B6D-CA29C394E86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9E0E-F69D-4957-9A37-949515605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584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CCE8-43A5-4E9B-BBF7-539DDA0639A8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22BE-EF98-4B55-B392-E18CE8653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3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F28D-CD1F-46CB-84A9-216CB0891E6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F875-3D56-43B9-A144-B59215D26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CA2D1-4914-44FB-A018-B4372D4046BB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0C1E0-5C5D-4352-8088-5A072B9F4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26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F1B0-19AB-4FD8-900B-FC08936278E7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E767-C804-4896-9520-318F9407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0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71BC8-35D2-4B3A-A673-4FFD6C31CABF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EBAD9-FA38-46C8-9192-36D1AC6B3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07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67D5-F71F-44CF-9AE5-8710C54055CE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8DCE-2F66-4FC9-9DF8-04FF47CF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67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61D99-76DA-4129-AAC8-E3AAECC0BACC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003F-54D3-459F-82D9-909574EAA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79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D2E7-EEE1-4210-BF7F-665D2E0ABACE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C216-1AAC-484E-9041-5CFB5FD1A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31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86C64-5D58-487C-B61B-AF0393DFE85A}" type="datetimeFigureOut">
              <a:rPr lang="ru-RU"/>
              <a:pPr>
                <a:defRPr/>
              </a:pPr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67C26C-B182-4608-ACFD-839FBB9F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ru/db/mo/Data/d_09/m373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249238" y="25400"/>
            <a:ext cx="864235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Малхозова Светлана Александровна</a:t>
            </a:r>
            <a:endParaRPr lang="en-US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400" b="1" i="1" dirty="0">
                <a:solidFill>
                  <a:srgbClr val="7030A0"/>
                </a:solidFill>
                <a:latin typeface="Arial" charset="0"/>
              </a:rPr>
              <a:t>Руководитель </a:t>
            </a:r>
            <a:r>
              <a:rPr lang="ru-RU" sz="2400" b="1" i="1" dirty="0" smtClean="0">
                <a:solidFill>
                  <a:srgbClr val="7030A0"/>
                </a:solidFill>
                <a:latin typeface="Arial" charset="0"/>
              </a:rPr>
              <a:t>МКДОУ «Детский сад «Солнышко»</a:t>
            </a:r>
            <a:endParaRPr lang="en-US" sz="2400" b="1" i="1" dirty="0">
              <a:solidFill>
                <a:srgbClr val="7030A0"/>
              </a:solidFill>
              <a:latin typeface="Arial" charset="0"/>
            </a:endParaRPr>
          </a:p>
          <a:p>
            <a:pPr algn="ctr" eaLnBrk="1" hangingPunct="1"/>
            <a:endParaRPr lang="en-US" sz="1400" b="1" i="1" dirty="0">
              <a:solidFill>
                <a:srgbClr val="7030A0"/>
              </a:solidFill>
              <a:latin typeface="Arial" charset="0"/>
            </a:endParaRPr>
          </a:p>
          <a:p>
            <a:pPr algn="ctr" eaLnBrk="1" hangingPunct="1"/>
            <a:r>
              <a:rPr lang="ru-RU" sz="2400" b="1" i="1" dirty="0" smtClean="0">
                <a:solidFill>
                  <a:srgbClr val="7030A0"/>
                </a:solidFill>
                <a:latin typeface="Arial" charset="0"/>
              </a:rPr>
              <a:t>Первая  </a:t>
            </a:r>
            <a:r>
              <a:rPr lang="ru-RU" sz="2400" b="1" i="1" dirty="0">
                <a:solidFill>
                  <a:srgbClr val="7030A0"/>
                </a:solidFill>
                <a:latin typeface="Arial" charset="0"/>
              </a:rPr>
              <a:t>педагогическая категория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755576" y="2492896"/>
            <a:ext cx="7848872" cy="3096344"/>
          </a:xfrm>
          <a:prstGeom prst="roundRect">
            <a:avLst>
              <a:gd name="adj" fmla="val 1026"/>
            </a:avLst>
          </a:prstGeom>
          <a:gradFill rotWithShape="1">
            <a:gsLst>
              <a:gs pos="20000">
                <a:srgbClr val="8064A2">
                  <a:tint val="9000"/>
                </a:srgbClr>
              </a:gs>
              <a:gs pos="100000">
                <a:srgbClr val="8064A2">
                  <a:tint val="70000"/>
                  <a:satMod val="100000"/>
                </a:srgbClr>
              </a:gs>
            </a:gsLst>
            <a:path path="circle">
              <a:fillToRect l="-15000" t="-15000" r="115000" b="115000"/>
            </a:path>
          </a:gradFill>
          <a:ln w="9525" cap="flat" cmpd="sng" algn="ctr">
            <a:solidFill>
              <a:srgbClr val="8064A2">
                <a:shade val="48000"/>
                <a:satMod val="110000"/>
              </a:srgbClr>
            </a:solidFill>
            <a:prstDash val="solid"/>
            <a:headEnd/>
            <a:tailEnd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b="1" kern="0" dirty="0" smtClean="0"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kern="0" dirty="0" smtClean="0">
                <a:latin typeface="Times New Roman"/>
                <a:cs typeface="+mn-cs"/>
              </a:rPr>
              <a:t>Образование</a:t>
            </a:r>
            <a:r>
              <a:rPr lang="ru-RU" sz="2800" b="1" kern="0" dirty="0">
                <a:latin typeface="Times New Roman"/>
                <a:cs typeface="+mn-cs"/>
              </a:rPr>
              <a:t>: </a:t>
            </a:r>
            <a:r>
              <a:rPr lang="ru-RU" sz="2800" kern="0" dirty="0">
                <a:latin typeface="Times New Roman"/>
                <a:cs typeface="+mn-cs"/>
              </a:rPr>
              <a:t>Высшее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latin typeface="Times New Roman"/>
                <a:cs typeface="+mn-cs"/>
              </a:rPr>
              <a:t>Карачаево-Черкесский государственный  </a:t>
            </a:r>
            <a:r>
              <a:rPr lang="ru-RU" sz="2800" kern="0" dirty="0">
                <a:latin typeface="Times New Roman"/>
                <a:cs typeface="+mn-cs"/>
              </a:rPr>
              <a:t>педагогический </a:t>
            </a:r>
            <a:r>
              <a:rPr lang="ru-RU" sz="2800" kern="0" dirty="0" smtClean="0">
                <a:latin typeface="Times New Roman"/>
                <a:cs typeface="+mn-cs"/>
              </a:rPr>
              <a:t>институт</a:t>
            </a:r>
            <a:endParaRPr lang="ru-RU" sz="2800" b="1" kern="0" dirty="0"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latin typeface="Times New Roman"/>
                <a:cs typeface="+mn-cs"/>
              </a:rPr>
              <a:t>Специальность:</a:t>
            </a:r>
            <a:r>
              <a:rPr lang="ru-RU" sz="2800" kern="0" dirty="0">
                <a:latin typeface="Times New Roman"/>
                <a:cs typeface="+mn-cs"/>
              </a:rPr>
              <a:t> </a:t>
            </a:r>
            <a:r>
              <a:rPr lang="ru-RU" sz="2800" kern="0" dirty="0" smtClean="0">
                <a:latin typeface="Times New Roman"/>
                <a:cs typeface="+mn-cs"/>
              </a:rPr>
              <a:t>педагог начальных классов</a:t>
            </a:r>
            <a:endParaRPr lang="ru-RU" sz="2800" kern="0" dirty="0">
              <a:latin typeface="Times New Roman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kern="0" dirty="0">
                <a:latin typeface="Times New Roman"/>
                <a:cs typeface="+mn-cs"/>
              </a:rPr>
              <a:t>Стаж </a:t>
            </a:r>
            <a:r>
              <a:rPr lang="ru-RU" sz="2800" b="1" kern="0" dirty="0" smtClean="0">
                <a:latin typeface="Times New Roman"/>
                <a:cs typeface="+mn-cs"/>
              </a:rPr>
              <a:t>работы</a:t>
            </a:r>
            <a:r>
              <a:rPr lang="ru-RU" sz="2800" kern="0" dirty="0" smtClean="0">
                <a:latin typeface="Times New Roman"/>
                <a:cs typeface="+mn-cs"/>
              </a:rPr>
              <a:t> </a:t>
            </a:r>
            <a:r>
              <a:rPr lang="ru-RU" sz="2800" b="1" kern="0" dirty="0" smtClean="0">
                <a:latin typeface="Times New Roman"/>
                <a:cs typeface="+mn-cs"/>
              </a:rPr>
              <a:t>в должности:</a:t>
            </a:r>
            <a:r>
              <a:rPr lang="ru-RU" sz="2800" kern="0" dirty="0" smtClean="0">
                <a:latin typeface="Times New Roman"/>
                <a:cs typeface="+mn-cs"/>
              </a:rPr>
              <a:t> 3 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kern="0" dirty="0" smtClean="0">
                <a:latin typeface="Times New Roman"/>
                <a:cs typeface="+mn-cs"/>
              </a:rPr>
              <a:t>Педагогический стаж</a:t>
            </a:r>
            <a:r>
              <a:rPr lang="ru-RU" sz="2800" kern="0" dirty="0" smtClean="0">
                <a:latin typeface="Times New Roman"/>
                <a:cs typeface="+mn-cs"/>
              </a:rPr>
              <a:t>: 18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kern="0" dirty="0">
              <a:solidFill>
                <a:srgbClr val="7030A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650362433"/>
              </p:ext>
            </p:extLst>
          </p:nvPr>
        </p:nvGraphicFramePr>
        <p:xfrm>
          <a:off x="539552" y="1945680"/>
          <a:ext cx="8425630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0"/>
          <a:ext cx="8424936" cy="6720840"/>
        </p:xfrm>
        <a:graphic>
          <a:graphicData uri="http://schemas.openxmlformats.org/drawingml/2006/table">
            <a:tbl>
              <a:tblPr/>
              <a:tblGrid>
                <a:gridCol w="485482"/>
                <a:gridCol w="1602750"/>
                <a:gridCol w="6336704"/>
              </a:tblGrid>
              <a:tr h="5445224">
                <a:tc>
                  <a:txBody>
                    <a:bodyPr/>
                    <a:lstStyle/>
                    <a:p>
                      <a:endParaRPr lang="ru-RU" sz="500" dirty="0" smtClean="0">
                        <a:latin typeface="Calibri"/>
                        <a:cs typeface="Times New Roman"/>
                      </a:endParaRPr>
                    </a:p>
                    <a:p>
                      <a:endParaRPr lang="ru-RU" sz="500" dirty="0" smtClean="0">
                        <a:latin typeface="Calibri"/>
                        <a:cs typeface="Times New Roman"/>
                      </a:endParaRPr>
                    </a:p>
                    <a:p>
                      <a:endParaRPr lang="ru-RU" sz="500" dirty="0" smtClean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100" dirty="0" smtClean="0">
                          <a:latin typeface="Calibri"/>
                          <a:cs typeface="Times New Roman"/>
                        </a:rPr>
                        <a:t>10.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dirty="0" smtClean="0">
                        <a:solidFill>
                          <a:srgbClr val="000000"/>
                        </a:solidFill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Ожидаемые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конечные результаты реализации Программы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12750" algn="l"/>
                        </a:tabLst>
                      </a:pP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         </a:t>
                      </a:r>
                      <a:endParaRPr lang="ru-RU" sz="1050" b="1" dirty="0" smtClean="0">
                        <a:latin typeface="Calibri"/>
                        <a:cs typeface="Times New Roman"/>
                      </a:endParaRPr>
                    </a:p>
                    <a:p>
                      <a:pPr>
                        <a:tabLst>
                          <a:tab pos="412750" algn="l"/>
                        </a:tabLst>
                      </a:pPr>
                      <a:r>
                        <a:rPr lang="ru-RU" sz="1050" b="1" dirty="0" smtClean="0">
                          <a:latin typeface="Calibri"/>
                          <a:cs typeface="Times New Roman"/>
                        </a:rPr>
                        <a:t>  </a:t>
                      </a:r>
                      <a:r>
                        <a:rPr lang="ru-RU" sz="1050" b="1" u="sng" dirty="0">
                          <a:latin typeface="Calibri"/>
                          <a:cs typeface="Times New Roman"/>
                        </a:rPr>
                        <a:t>Подпрограмма «Качественное образование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» (в т.ч. проект «</a:t>
                      </a:r>
                      <a:r>
                        <a:rPr lang="ru-RU" sz="1050" b="1" dirty="0" err="1">
                          <a:latin typeface="Calibri"/>
                          <a:cs typeface="Times New Roman"/>
                        </a:rPr>
                        <a:t>Предшкольная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пора: развитие универсальных учебных действий детей как фактор социальной успешности»: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обеспечение перехода организации на новые образовательные программы, соответствующие федеральным государственным требованиям и федеральным государственным стандартам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создание равных стартовых возможностей  успешности начального общего образования для всех воспитанников через формирование способности и готовности у 100 % выпускников реализовывать универсальные учебные действия, составляющие  инвариантную основу образовательного процесса на ступени </a:t>
                      </a:r>
                      <a:r>
                        <a:rPr lang="ru-RU" sz="1050" b="1" dirty="0" err="1">
                          <a:latin typeface="Calibri"/>
                          <a:cs typeface="Times New Roman"/>
                        </a:rPr>
                        <a:t>предшкольного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образования;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Times New Roman"/>
                          <a:cs typeface="Times New Roman"/>
                        </a:rPr>
                        <a:t>организация приносящей доход деятельности: развитие системы дополнительного образования детей в детском саду, группы кратковременного пребывания детей раннего возраста, группы выходного дня;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Times New Roman"/>
                          <a:cs typeface="Arial"/>
                        </a:rPr>
                        <a:t>увеличение количества детей-участников муниципальных, областных, всероссийских, международных конкурсов, олимпиад и др. мероприятий на 10 %.  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indent="450215"/>
                      <a:r>
                        <a:rPr lang="ru-RU" sz="1050" b="1" u="sng" dirty="0">
                          <a:latin typeface="Times New Roman"/>
                          <a:cs typeface="Arial"/>
                        </a:rPr>
                        <a:t>Подпрограмма «Управление»: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обеспечение 100% прохождения курсов повышения квалификации педагогических и руководящих работников детского сада;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увеличение до 85 % доли  педагогов, эффективно использующих современные образовательные технологии (в т.ч. ИКТ) в профессиональной деятельности, от общей численности педагогического состава детского сада;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обеспечение до 60 %  педагогов</a:t>
                      </a:r>
                      <a:r>
                        <a:rPr lang="ru-RU" sz="1050" b="1" dirty="0">
                          <a:solidFill>
                            <a:srgbClr val="FF6600"/>
                          </a:solidFill>
                          <a:latin typeface="Calibri"/>
                          <a:cs typeface="Times New Roman"/>
                        </a:rPr>
                        <a:t>, 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участвующих в деятельности профессиональных сетевых сообществ и </a:t>
                      </a:r>
                      <a:r>
                        <a:rPr lang="ru-RU" sz="1050" b="1" dirty="0" err="1">
                          <a:latin typeface="Calibri"/>
                          <a:cs typeface="Times New Roman"/>
                        </a:rPr>
                        <a:t>саморегулируемых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организаций, и регулярно получающих в них профессиональную помощь и поддержку, от общей численности педагогического состава детского сада;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Times New Roman"/>
                          <a:cs typeface="Arial"/>
                        </a:rPr>
                        <a:t>обеспечение до 73 %  педагогических работников дошкольного образования в детском саду с высшим профессиональным образованием;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Times New Roman"/>
                          <a:cs typeface="Arial"/>
                        </a:rPr>
                        <a:t>организация деятельности 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	</a:t>
                      </a:r>
                      <a:r>
                        <a:rPr lang="ru-RU" sz="1050" b="1" dirty="0">
                          <a:latin typeface="Times New Roman"/>
                          <a:cs typeface="Times New Roman"/>
                        </a:rPr>
                        <a:t>Управляющего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050" b="1" dirty="0">
                          <a:latin typeface="Times New Roman"/>
                          <a:cs typeface="Arial"/>
                        </a:rPr>
                        <a:t>Совета детского сада, (как  органа самоуправления детского сада), привлечение внебюджетных средств;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latin typeface="Times New Roman"/>
                          <a:cs typeface="Arial"/>
                        </a:rPr>
                        <a:t>изменение организационно-правовой формы образовательного учреждения на муниципальное бюджетное учреждение.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indent="450215"/>
                      <a:r>
                        <a:rPr lang="ru-RU" sz="1050" b="1" u="sng" dirty="0">
                          <a:latin typeface="Calibri"/>
                          <a:cs typeface="Times New Roman"/>
                        </a:rPr>
                        <a:t>Подпрограмма «Здоровье»:</a:t>
                      </a:r>
                      <a:endParaRPr lang="ru-RU" sz="105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оснащенность  современным  оборудованием  для занятий физической культурой и спортом в соответствии с </a:t>
                      </a:r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федеральными государственными требованиями и федеральным государственным стандартом к созданию предметно-развивающей среды, обеспечивающими реализацию основной общеобразовательной программы дошкольного образования;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Calibri"/>
                          <a:cs typeface="Times New Roman"/>
                        </a:rPr>
                        <a:t>положительная динамика снижения заболеваемости  воспитанников.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08">
                <a:tc>
                  <a:txBody>
                    <a:bodyPr/>
                    <a:lstStyle/>
                    <a:p>
                      <a:r>
                        <a:rPr lang="ru-RU" sz="500">
                          <a:latin typeface="Calibri"/>
                          <a:cs typeface="Times New Roman"/>
                        </a:rPr>
                        <a:t>11.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Система организации контроля реализации Программы, периодичность отчета исполнителей, срок предоставления отчетных материалов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мониторинг реализации программы развития в рамках подпрограммы «Управление»; </a:t>
                      </a:r>
                    </a:p>
                    <a:p>
                      <a:pPr indent="450215"/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публичный доклад заведующего детским садом (ежегодно)</a:t>
                      </a:r>
                    </a:p>
                    <a:p>
                      <a:pPr indent="450215"/>
                      <a:r>
                        <a:rPr lang="ru-RU" sz="1050" b="1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31861" marR="318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739773665"/>
              </p:ext>
            </p:extLst>
          </p:nvPr>
        </p:nvGraphicFramePr>
        <p:xfrm>
          <a:off x="1331640" y="1772816"/>
          <a:ext cx="655272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-5609890"/>
            <a:ext cx="8613576" cy="1186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1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1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1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1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1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Информационная справка о дошкольном образовательном учреждении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Немного истории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История развития детского сада  начинается с далёкого 1959 года.  Вначале на выбранной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местности поселка Эркен-Шахар было решено построить сахарный завод. Строительство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сахарного завода началось в 1959 году. Основанием для строительства стало постановление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Совета Министров РСФСР от 21 марта 1959 года № 452.</a:t>
            </a:r>
            <a:b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Выбор площадки для строительства сахарного завода был произведен в 1959 году Комиссией с участием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Государственного проектного института «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Гипросахар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», Ставропольского крайисполкома, бывшего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Совнархоза и других организаций.</a:t>
            </a:r>
            <a:b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строительства завода было выбрано идеальное место — междуречье рек Кубань и Малый Зеленчук.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Тем самым был решен один из главнейших вопросов технологии производства сахара —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вопрос водоснабжения. Выбор именно этого места также позволил решить и некоторые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другие вопросы сельского хозяйства района. А именно: многие сельскохозяйственные предприятия,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например колхоз Имени Кирова, совхоз «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Эркен-Юртский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», колхоз Имени Ленина, колхоз Имени «40 лет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Октября» и другие, расширили посевные площади и стали выращивать сахарную свеклу.</a:t>
            </a:r>
            <a:b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Наличие железнодорожной ветки между Черкесском и Невинномысском, позволяло производителям сахарной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свеклы Краснодарского и Ставропольского краев, соседних автономных республик и областей поставлять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выращенный урожай на переработку в кратчайшие сроки.</a:t>
            </a:r>
            <a:b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 выборе места также учитывались и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метеоклиматические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географические условия: преобладающее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направлениеветра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холмистая местность и прочие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Рабочим семьям нужен был детский сад, для того, чтобы они работали на производстве с полной отдачей.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Вот тогда и решено было улучшить инфраструктуру поселка и построить ясли-сад.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1963 году было начато строительство  типового детского сада на 150 мест. А в 1964 году он уже принял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своих первых воспитанников.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48 лет спустя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Доброе слово и ласковые руки сотрудников,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искренняя любовь к профессии,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мастерство и творческие идеи  педагогов и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специалистов детского сада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помогают дошколятам быть здоровыми,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расти любознательными, общительными,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способными творчески мыслить,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верить в сказку и прекрасное будущее.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="" xmlns:p14="http://schemas.microsoft.com/office/powerpoint/2010/main" val="1511394142"/>
              </p:ext>
            </p:extLst>
          </p:nvPr>
        </p:nvGraphicFramePr>
        <p:xfrm>
          <a:off x="1331640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88640"/>
          <a:ext cx="7488832" cy="5904658"/>
        </p:xfrm>
        <a:graphic>
          <a:graphicData uri="http://schemas.openxmlformats.org/drawingml/2006/table">
            <a:tbl>
              <a:tblPr/>
              <a:tblGrid>
                <a:gridCol w="2931247"/>
                <a:gridCol w="4557585"/>
              </a:tblGrid>
              <a:tr h="224152">
                <a:tc gridSpan="2"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Общие сведения о детском саде</a:t>
                      </a:r>
                      <a:endParaRPr lang="ru-RU" sz="1200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471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Наименование учреждения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>
                          <a:latin typeface="Calibri"/>
                          <a:cs typeface="Times New Roman"/>
                        </a:rPr>
                        <a:t>Муниципальное казенное дошкольное образовательное учреждение «Детский сад «Солнышко» с приоритетным осуществлением деятельности по социально-личностному развитию детей Ногайского муниципального района 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Год основания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1964 г.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5">
                <a:tc rowSpan="4"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Государственный статус: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Организационно-правовая форма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Тип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Вид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Категория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муниципальное казенное учреждение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дошкольное образовательное учреждение  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детский сад общеразвивающего вида 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вторая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Адрес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369 340.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Телефон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(887870)  5-41-91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457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Заведующий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200" b="1" i="1" dirty="0" smtClean="0">
                          <a:latin typeface="Calibri"/>
                          <a:cs typeface="Times New Roman"/>
                        </a:rPr>
                        <a:t>Старший</a:t>
                      </a:r>
                      <a:r>
                        <a:rPr lang="ru-RU" sz="1200" b="1" i="1" baseline="0" dirty="0" smtClean="0">
                          <a:latin typeface="Calibri"/>
                          <a:cs typeface="Times New Roman"/>
                        </a:rPr>
                        <a:t> воспитатель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200" b="1" i="1" dirty="0" smtClean="0">
                          <a:latin typeface="Calibri"/>
                          <a:cs typeface="Times New Roman"/>
                        </a:rPr>
                        <a:t>Завхоз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Малхозова Светлана Александровна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Лугаськова Наталья Александровна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Малагиева Секне Алахвердиевна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Гл. бухгалтер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Канглиева Эмина Хусиновна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2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Общее количество детей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100 человек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760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Контингент воспитанников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5 групп общеразвивающей направленности с приоритетным осуществлением деятельности по социально-личностному развитию детей, из них:    </a:t>
                      </a:r>
                    </a:p>
                    <a:p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группа детей дошкольного возраста; 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4 группы детей раннего возраста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05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Режим работы групп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           5 групп – 10,5 – часового  пребывания детей, рабочая неделя - 5 дней</a:t>
                      </a:r>
                    </a:p>
                  </a:txBody>
                  <a:tcPr marL="64641" marR="646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620687"/>
          <a:ext cx="8064897" cy="5636473"/>
        </p:xfrm>
        <a:graphic>
          <a:graphicData uri="http://schemas.openxmlformats.org/drawingml/2006/table">
            <a:tbl>
              <a:tblPr/>
              <a:tblGrid>
                <a:gridCol w="7696370"/>
                <a:gridCol w="368527"/>
              </a:tblGrid>
              <a:tr h="206100">
                <a:tc gridSpan="2">
                  <a:txBody>
                    <a:bodyPr/>
                    <a:lstStyle/>
                    <a:p>
                      <a:pPr indent="450215"/>
                      <a:r>
                        <a:rPr lang="ru-RU" sz="1200" b="1" spc="-3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Нормативно-правовая основа </a:t>
                      </a:r>
                      <a:r>
                        <a:rPr lang="ru-RU" sz="1200" b="1" spc="-15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деятельности детского сада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555"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Серия 09, № 000308 от 08.09.2011г. бессрочная </a:t>
                      </a:r>
                      <a:r>
                        <a:rPr lang="ru-RU" sz="1200" b="1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6555">
                <a:tc>
                  <a:txBody>
                    <a:bodyPr/>
                    <a:lstStyle/>
                    <a:p>
                      <a:pPr indent="450215"/>
                      <a:endParaRPr lang="ru-RU" sz="12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555"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Утвержден:      Учредителем 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6555"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Глава Ногайского муниципального района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440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Муниципальный орган управления образованием Отдел образования Администрации Ногайского муниципального района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Адрес: 369340, КЧР, Ногайский район, а. Эркен-Халк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Контактный телефон 8(87870) 5-49-12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4400"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Общее собрание трудового коллектива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Педагогический совет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Родительский комитет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Управляющий Совет детского сада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95353"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Федеральный закон «Об образовании в Российской Федерации»,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Постановление правительства Российской федерации №666 от 12 сентября 2008 года «Об утверждении Типового положения о дошкольном образовательном учреждении»;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Приказ Министерства образования и науки Российской Федерации №655 от 23 ноября 2009 года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»;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</a:t>
                      </a:r>
                      <a:r>
                        <a:rPr lang="ru-RU" sz="12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Приказ </a:t>
                      </a:r>
                      <a:r>
                        <a:rPr lang="ru-RU" sz="1200" b="1" kern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Министерства образования и науки Российской Федерации №2151 от 20 июля 2011 г. "Об утверждении федеральных государственных требований к условиям реализации основной общеобразовательной программы дошкольного образования"</a:t>
                      </a:r>
                      <a:endParaRPr lang="ru-RU" sz="1200" b="1" kern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Приоритетный национальный проект «Образование»;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Конвенция  ООН о правах ребенка;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Конституция РФ;</a:t>
                      </a:r>
                    </a:p>
                    <a:p>
                      <a:pPr indent="450215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Семейный кодекс РФ; Гражданский кодекс РФ и др.</a:t>
                      </a:r>
                    </a:p>
                  </a:txBody>
                  <a:tcPr marL="48768" marR="48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5024" marR="65024" marT="32512" marB="3251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60646"/>
          <a:ext cx="8280920" cy="6328826"/>
        </p:xfrm>
        <a:graphic>
          <a:graphicData uri="http://schemas.openxmlformats.org/drawingml/2006/table">
            <a:tbl>
              <a:tblPr/>
              <a:tblGrid>
                <a:gridCol w="2883206"/>
                <a:gridCol w="5397714"/>
              </a:tblGrid>
              <a:tr h="130617">
                <a:tc gridSpan="2"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Уровень и направленность реализуемых программ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085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ea typeface="Times New Roman"/>
                          <a:cs typeface="Times New Roman"/>
                        </a:rPr>
                        <a:t>Основное образование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>
                          <a:latin typeface="Calibri"/>
                          <a:ea typeface="Times New Roman"/>
                          <a:cs typeface="Times New Roman"/>
                        </a:rPr>
                        <a:t>Реализует  основную  общеобразовательную    программу дошкольного образования в группах общеразвивающей направленности с приоритетным осуществлением деятельности по социально-личностному развитию детей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17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ea typeface="Times New Roman"/>
                          <a:cs typeface="Times New Roman"/>
                        </a:rPr>
                        <a:t>Нормативный срок освоения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ea typeface="Times New Roman"/>
                          <a:cs typeface="Times New Roman"/>
                        </a:rPr>
                        <a:t>Нормативный срок освоения 5,0 лет (с 2 до 7 лет)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01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Комплексная общеобразовательная программа дошкольного образования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Программа разработана коллективом детского сада на основе Программы «От рождения до школы» </a:t>
                      </a: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под редакцией Н.Е.Вераксы, Т.С. Комаровой, М.А. Васильевой.</a:t>
                      </a:r>
                    </a:p>
                    <a:p>
                      <a:pPr indent="450215"/>
                      <a:r>
                        <a:rPr lang="ru-RU" sz="1100" b="1">
                          <a:solidFill>
                            <a:srgbClr val="00008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Программа разработана в соответствии с Федеральными государственными требованиями (ФГТ, Приказ № 655 от 23 ноября 2009 г.).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17">
                <a:tc gridSpan="2">
                  <a:txBody>
                    <a:bodyPr/>
                    <a:lstStyle/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Кадровое обеспечение образовательного процесса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617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Количество сотрудников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Количество штатных единиц –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4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Общее количество педагогов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Из них совместителей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           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51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Из них педагогов-специалистов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Учитель-логопед – </a:t>
                      </a:r>
                    </a:p>
                    <a:p>
                      <a:pPr indent="450215"/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Педагог-психолог – </a:t>
                      </a:r>
                    </a:p>
                    <a:p>
                      <a:pPr indent="450215"/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Музыкальный руководитель – 1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4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Аттестация педагогов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Первая квалификационная  категория –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Без категории –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(молодой специалист)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51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Образование педагогов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Высшее – 3</a:t>
                      </a:r>
                    </a:p>
                    <a:p>
                      <a:pPr indent="450215"/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Среднее – 5 </a:t>
                      </a:r>
                    </a:p>
                    <a:p>
                      <a:pPr indent="450215"/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Обучаются  в высших учебных заведениях – 5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68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Педагогический стаж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до 5 лет – 4</a:t>
                      </a:r>
                    </a:p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от 5 до 10 лет –  </a:t>
                      </a:r>
                    </a:p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от 10 - 20 лет – 5</a:t>
                      </a:r>
                    </a:p>
                    <a:p>
                      <a:pPr indent="450215"/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от 20 до 30 лет – 1 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17">
                <a:tc gridSpan="2">
                  <a:txBody>
                    <a:bodyPr/>
                    <a:lstStyle/>
                    <a:p>
                      <a:pPr indent="450215"/>
                      <a:r>
                        <a:rPr lang="ru-RU" sz="1100" b="1" dirty="0" err="1">
                          <a:latin typeface="Calibri"/>
                          <a:ea typeface="Times New Roman"/>
                          <a:cs typeface="Times New Roman"/>
                        </a:rPr>
                        <a:t>Психолого-медико-педагогическое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сопровождение образовательного процесса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234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Медицинское сопровождение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Медицинская сестра – 1</a:t>
                      </a:r>
                    </a:p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Медицинский блок: медицинский кабинет, изолятор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01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Психологическое, логопедическое сопровождение 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Педагог-психолог – </a:t>
                      </a:r>
                    </a:p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Учитель-логопед – </a:t>
                      </a:r>
                    </a:p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Совмещенный кабинет педагога-психолога и учителя-логопеда</a:t>
                      </a:r>
                    </a:p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Уголок речевого развития и психологического комфорта во всех возрастных группах.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51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Методическое  сопровождение  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Старший воспитатель – 1</a:t>
                      </a:r>
                    </a:p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Методический кабинет</a:t>
                      </a:r>
                    </a:p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 err="1">
                          <a:latin typeface="Calibri"/>
                          <a:ea typeface="Times New Roman"/>
                          <a:cs typeface="Times New Roman"/>
                        </a:rPr>
                        <a:t>Микрокабинеты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 (уголки воспитателей) групп</a:t>
                      </a:r>
                    </a:p>
                  </a:txBody>
                  <a:tcPr marL="41564" marR="41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260647"/>
          <a:ext cx="8424936" cy="6173314"/>
        </p:xfrm>
        <a:graphic>
          <a:graphicData uri="http://schemas.openxmlformats.org/drawingml/2006/table">
            <a:tbl>
              <a:tblPr/>
              <a:tblGrid>
                <a:gridCol w="3500425"/>
                <a:gridCol w="4924511"/>
              </a:tblGrid>
              <a:tr h="115718">
                <a:tc gridSpan="2"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Взаимодействие с социальными институтами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437">
                <a:tc>
                  <a:txBody>
                    <a:bodyPr/>
                    <a:lstStyle/>
                    <a:p>
                      <a:pPr>
                        <a:tabLst>
                          <a:tab pos="810260" algn="l"/>
                        </a:tabLst>
                      </a:pPr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Отдел образования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          Взаимодействие с районным отделом образования по вопросам развития учреждения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74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РИПКРО по КЧР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Научное консультирование и  методическое сопровождение нововведений в образовании. Формулирование выводов по результатам эксперимента, представление отчетов, повышение квалификации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74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Издательский центр «МАЗАИКА- СИНТЕЗ»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Знакомство с технологией нового образовательного направления в детском саду  Программы обучения и развития детей «От рождения до школы» под ред. Н.Е. Веракса, Комаровой Т.С., Васильевой М.А. 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74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МКОУ  СОШ  п. Эркен-Шахар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Обеспечение преемственности в вопросах полноценного физического, интеллектуального и личностного развития ребенка с учетом его индивидуальных особенностей в переходный период от дошкольного воспитания к школе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37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Районная поликлиника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Лечебно-профилактическое, консультационное сопровождение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01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Муниципальное учреждение культуры «Музыкальная школа»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Воспитание культуры поведения, реализация образовательных областей «Музыка», «Художественное творчество», «Социализация»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00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Муниципальное учреждение культуры «Библиотека»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образовательной области «Художественная культура», расширение читательского кругозора, культуры чтения детей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874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МУ «Краеведческий музей»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На базе школ района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МКОУ СОШ а. Эркен-Халк, МКОУ СОШ п. Эркен-Шахар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образовательных областей «Познание», «Художественное творчество», обеспечение преемственности в вопросах культурологического развития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МКДОУ «Детский сад «Солнышко»(кружковая деятельность)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образовательных областей «Познание», «Безопасность», «Здоровье», «Социализация»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МКДОУ «Детский сад «Солнышко» (кружковая деятельность)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образовательных областей «Здоровье», «Социализация», обеспечение преемственности в вопросах личностного и физического характера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801">
                <a:tc>
                  <a:txBody>
                    <a:bodyPr/>
                    <a:lstStyle/>
                    <a:p>
                      <a:r>
                        <a:rPr lang="ru-RU" sz="1100" b="1" i="1">
                          <a:latin typeface="Calibri"/>
                          <a:ea typeface="Times New Roman"/>
                          <a:cs typeface="Times New Roman"/>
                        </a:rPr>
                        <a:t> «Центр социальной помощи семье и детям» Ногайского района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образовательных областей  «Социализация», обеспечение социального развития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175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ГИБДД  и ОВД по Адыге-Хабльскому и Ногайскому районам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образовательных областей  «Безопасность», «Социализация», «Здоровье», формирование элементарных знаний о безопасности и основ жизнедеятельности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3">
                <a:tc>
                  <a:txBody>
                    <a:bodyPr/>
                    <a:lstStyle/>
                    <a:p>
                      <a:r>
                        <a:rPr lang="ru-RU" sz="1100" b="1" i="1" dirty="0">
                          <a:latin typeface="Calibri"/>
                          <a:ea typeface="Times New Roman"/>
                          <a:cs typeface="Times New Roman"/>
                        </a:rPr>
                        <a:t>МЧС </a:t>
                      </a:r>
                      <a:r>
                        <a:rPr lang="ru-RU" sz="1100" b="1" i="1" dirty="0" err="1">
                          <a:latin typeface="Calibri"/>
                          <a:ea typeface="Times New Roman"/>
                          <a:cs typeface="Times New Roman"/>
                        </a:rPr>
                        <a:t>межрайонно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849630" algn="l"/>
                        </a:tabLs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Реализация образовательных областей  «Безопасность», «Социализация», «Здоровье», формирование элементарных знаний о безопасности и основ жизнедеятельности</a:t>
                      </a:r>
                    </a:p>
                  </a:txBody>
                  <a:tcPr marL="35832" marR="35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6173146"/>
            <a:ext cx="8342348" cy="1280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4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indent="457200">
              <a:buFontTx/>
              <a:buChar char="•"/>
              <a:tabLst>
                <a:tab pos="679450" algn="l"/>
              </a:tabLst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Аналитико-прогностическое обоснование программы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всё проанализировать и продумать –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могут выявиться факты, которые не предвидел.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материалам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Федеральной целевой программы развития образования 2011 – 2015 г.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«актуальным, особенно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дошкольном образовании, остается  неравный доступ к качественному образованию, являющийся одним из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факторов, усугубляющих складывающееся социальное неравенство.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Результаты исследований (включая международные сравнительные исследования) свидетельствуют о наличии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определенных проблем в достижении качества общего и дополнительного образования.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Особого внимания требует ситуация, связанная с обеспечением успешной социализации детей с ограниченными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возможностями здоровья, детей-инвалидов, детей, оставшихся без попечения родителей, а также находящихся в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трудной жизненной ситуации.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России не сформирована система целенаправленной работы с одаренными детьми и талантливой молодежью».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проводимых мониторингах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состояния системы образования относительно требований инновационного,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социально-экономического развития видно, что есть необходимость выделить следующие проблемы, для решения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которых целесообразно применение программно-целевого метода: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несоответствие ресурсного обеспечения образовательных учреждений требованиям, обязательным при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реализации основных образовательных программ начального общего, основного общего, среднего (полного) общего,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начального профессионального, среднего профессионального образования, установленных федеральными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государственными образовательными стандартами;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несбалансированность рынка образовательных услуг и рынка труда;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отсутствие действенных механизмов продвижения инновационного опыта образовательных учреждений и,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следствие,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невключенность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значительной части образовательных учреждений в процессы инновационного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развития, а также информационного общества;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крайне неоднородный охват дополнительным и непрерывным образованием в виду отсутствия единиц в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штатном расписании, таких как логопед, педагог-психолог, социальный педагог, педагог дополнительного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образования и т. д.;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несоответствие кадрового ресурса требованиям инновационного развития системы образования;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низкая динамика кадрового обновления в системе образования;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недостаточное использование современных образовательных технологий;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отсутствие конкурентных механизмов и обратной связи между производителями и потребителями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образовательных услуг, обеспечивающих эффективное функционирование системы оценки качества образования;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9) в целом сохраняющийся в системе образования патерналистский характер принятия исполнения решений.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же ,  анализ состояния системы образования относительно требований инновационного развития,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социально-экономического развития муниципального  образования позволяет выделить следующие проблемы: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несоответствие ресурсного обеспечения образовательных учреждений требованиям, обязательным при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реализации основных образовательных программ дошкольного, начального общего, основного общего,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среднего (полного) общего, установленных федеральными государственными образовательными стандартами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федеральными государственными требованиями;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отсутствие действенных наработанных механизмов продвижения муниципального инновационного опыта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945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образовательных учреждений,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несформированность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сетевого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5765347"/>
            <a:ext cx="9121408" cy="1198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образовательного пространства и, как следствие, не включённость части образовательных учреждений в процессы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инновационного развития, в процессы  развития информационного общества;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несоответствие   сформированной  муниципальной  системы олимпиад и конкурсов школьников, практик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дополнительного образования, применения  механизмов учета индивидуальных достижений обучающихся  целям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опережающего развития, заданным в рамках «новой школы»;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4) крайне несовершенная  система муниципальной поддержки сформировавшихся талантливых детей;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несоответствие сложившейся  системы воспитания, дополнительного образования целям  формирования новых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образовательных результатов учащихся - системы ключевых компетентностей и социализации;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неготовность  значительной  части педагогического персонала  к реализации требований инновационного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системы образования (в том числе, обновленным квалификационным требованиям и квалификационным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характеристикам);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сохранение низкой динамика кадрового обновления в системе образования;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недостаточное использование современных образовательных технологий;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9"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преобладание в муниципальной системе образования традиционных подходов к оценке качества образования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9"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(без учета оценки достижения планируемых образовательных 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внеучебных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результатов обучающихся,  интеграции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9"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содержательной и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критериальной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базы образовательного процесса и внеурочной деятельности);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10"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муниципальные образовательные учреждения не отвечают требованиям создания универсальной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безбарьерной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10"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среды, позволяющей обеспечить полноценную интеграцию детей-инвалидов, детей с ограниченными возможностями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10"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здоровья, создания комфортной среды для  всех обучающихся (воспитанников);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11) неготовность муниципальной системы образования в целом к переходу на индивидуальные программы развития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здоровья дошкольников».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деятельности детского сада по направлениям Национальной образовательной инициативы «Наша новая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школа» позволяет констатировать следующее: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направлении «Сохранение и укрепление здоровья воспитанников»: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Коллектив детского сада  целенаправленно работает  в тесном взаимодействии с семьей по  программе «Здоровый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ребенок». Целью программы является создание условий, способствующих становлению здорового образа жизни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детей, с учетом индивидуальных потребностей и возможностей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Педагоги, медицинские работники воспитывают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детей ценности здорового образа жизни при помощи комплекса мер,  который включает  закаливание с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использованием различных процедур: воздушных ванн, обширного умывания, ходьбы по мокрым и солевым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дорожкам, солнечных ванн; профилактических и оздоровительных мероприятий; дыхательной гимнастики,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точечного массажа, оздоровительного бега, формирования основ валеологической культуры ежеквартальное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дней здоровья и др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97000"/>
          <a:ext cx="8496944" cy="4203983"/>
        </p:xfrm>
        <a:graphic>
          <a:graphicData uri="http://schemas.openxmlformats.org/drawingml/2006/table">
            <a:tbl>
              <a:tblPr/>
              <a:tblGrid>
                <a:gridCol w="3047575"/>
                <a:gridCol w="1272905"/>
                <a:gridCol w="1224136"/>
                <a:gridCol w="1296144"/>
                <a:gridCol w="1656184"/>
              </a:tblGrid>
              <a:tr h="112889">
                <a:tc row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Показатели</a:t>
                      </a:r>
                      <a:endParaRPr lang="ru-RU" sz="1200" dirty="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2012 год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2013 год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до 3 лет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 3 лет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до 3 лет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 3 лет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44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Общее количество детей в детском саду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34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66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33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67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4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Заболеваемость на одного ребенка, д/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дн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20,1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12,8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19,0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12,0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Простудная заболеваемость д/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дн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19,7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11,8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18,4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10,8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Инфекционная заболеваемость, д/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дн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0,1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0,4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1,6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Прочая заболеваемость, д/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дн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0,3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0,2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0,5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Травмы, д/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дн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Простудная заболеваемость в % от общей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93%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91,4%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96%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90%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% часто болеющих детей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23%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13,7%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13,3%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18,7%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4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% детей с хроническими заболеваниями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40%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31,3%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30%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38,7%</a:t>
                      </a:r>
                    </a:p>
                  </a:txBody>
                  <a:tcPr marL="50800" marR="508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9512" y="-2849142"/>
            <a:ext cx="903647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Анализ работы по охране жизни и здоровья детей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Анализ пропусков по болезни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Таблица 1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35896" y="4665956"/>
            <a:ext cx="100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-3051720"/>
            <a:ext cx="7236296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hangingPunct="0"/>
            <a:r>
              <a:rPr lang="ru-RU" sz="1000" b="1" i="1" dirty="0" smtClean="0">
                <a:latin typeface="Arial" pitchFamily="34" charset="0"/>
                <a:cs typeface="Arial" pitchFamily="34" charset="0"/>
              </a:rPr>
              <a:t>Вывод 1.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За последние годы в детском саду практически не наблюдается положительной динамики (очень незаметное уменьшение) 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снижения заболеваемости  воспитанников.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Несмотря на ежемесячный анализ заболеваемости, который  позволяет внести корректировки в индивидуальные программы 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развития часто болеющих детей, проведение щадящего режима закаливающих мероприятий, выбор оптимальных форм и методов,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самыми распространёнными заболеваниями у детей по-прежнему остаются  простудные заболевания (ОРВИ). Рост числа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заболеваний  обусловлен массовой вспышкой в районе и республике ОРВИ, РВИ, гриппа и длительного морозного периода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(ноябрь-декабрь-январь – февраль-март-апрель) В 2012-2013 учебном году большая доля простудных заболеваний пришлась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на детей, возраст которых не превышает 3-х лет. Среди вновь принятых детей (до 3- лет) есть дети, которые относятся к группе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«часто болеющие», за счет которых уровень заболеваемости повысился.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 дошкольном учреждении ежемесячно ведется анализ посещаемости, отслеживаются педагогами и медицинским  работником 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отсутствующие дети, устанавливаются причины не посещения, планируется дальнейшая работа с часто болеющими детьми </a:t>
            </a:r>
          </a:p>
          <a:p>
            <a:pPr lvl="0" indent="450850" eaLnBrk="0" hangingPunct="0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 решаются организационные вопросы с родителями воспитанников длительно и без причины не посещающих детский сад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88\Desktop\для сайта\фото\детски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396536" cy="8001000"/>
          </a:xfrm>
          <a:prstGeom prst="rect">
            <a:avLst/>
          </a:prstGeom>
          <a:noFill/>
        </p:spPr>
      </p:pic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179388" y="188913"/>
            <a:ext cx="86979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Муниципальное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казенное дошкольное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образовательное учреждение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 «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етский 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сад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«Солнышко»</a:t>
            </a:r>
            <a:endParaRPr lang="ru-RU" sz="2000" b="1" i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КЧР, Ногайский район, п. Эркен-Шахар</a:t>
            </a:r>
            <a:endParaRPr lang="ru-RU" sz="2000" b="1" i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8" name="Прямоугольник 6"/>
          <p:cNvSpPr>
            <a:spLocks noChangeArrowheads="1"/>
          </p:cNvSpPr>
          <p:nvPr/>
        </p:nvSpPr>
        <p:spPr bwMode="auto">
          <a:xfrm>
            <a:off x="214313" y="4572000"/>
            <a:ext cx="8072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2000" b="1" i="1" dirty="0" smtClean="0">
              <a:solidFill>
                <a:srgbClr val="00B0F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2132856"/>
          <a:ext cx="7225823" cy="2824136"/>
        </p:xfrm>
        <a:graphic>
          <a:graphicData uri="http://schemas.openxmlformats.org/drawingml/2006/table">
            <a:tbl>
              <a:tblPr/>
              <a:tblGrid>
                <a:gridCol w="1315838"/>
                <a:gridCol w="959571"/>
                <a:gridCol w="1020821"/>
                <a:gridCol w="1020821"/>
                <a:gridCol w="1020821"/>
                <a:gridCol w="1020821"/>
                <a:gridCol w="867130"/>
              </a:tblGrid>
              <a:tr h="626103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Год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Уровень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Бег на выно- сливость, %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Прыжки в длину с места,  %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Статич. 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равновесия,  %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Ловкость движений, %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Средний показатель, % 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775">
                <a:tc rowSpan="3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2011-2012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Высокий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29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Норма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76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78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61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1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Низкий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14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17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775">
                <a:tc rowSpan="3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  2012 -   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Высокий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12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6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57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7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Норма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79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92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40,3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Низкий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20650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2,7</a:t>
                      </a:r>
                    </a:p>
                  </a:txBody>
                  <a:tcPr marL="81666" marR="81666" marT="40833" marB="408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-17453118"/>
            <a:ext cx="6067558" cy="353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физической готовности по основным видам движения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Таблица 2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-5480647"/>
            <a:ext cx="9342622" cy="114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lang="ru-RU" sz="10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Вывод 2.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Как показывает педагогический мониторинг  непрерывного слежения за физическим развитием и достижениями ребенка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 учетом его собственных (предыдущих) достижений   в основном дети с высоким уровнем физической готовности и в соответствии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 возрастной нормой -  97,3%,  с низким  уровнем - 2,7% по основным видам движения.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Положительные результаты в направлении «Сохранение и укрепление здоровья воспитанников» обусловлены следующими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мероприятиями программы «Здоровый ребёнок»: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обязательный утренний приём и осмотр детей во всех возрастных  группах, что  позволяет выявить первые симптомы болезни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ребёнка;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охват детей обязательными прививками, который проводится в соответствии с установленным «Календарем профилактических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прививок», с согласия родителей, после беседы и профилактического осмотра ребенка;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введение в эксплуатацию комплекса физического оборудования;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организация третьего физкультурного занятия на свежем воздухе;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 проведением дополнительной работы в форме кружка по направлению физическое развитие;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	6. привлечение родителей  к участию в различных формах физического воспитания и развития детей;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7. профилактика простудных заболеваний: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витаминизация блюд в течение всего года;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профилактика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оксалиновой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мазью;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финтоцидотерапия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(лук, чеснок);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закаливающие мероприятия согласно перспективному планированию с учётом индивидуальных возможностей каждого ребёнка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двигательный активный отдых;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коррекционные мероприятия (различные виды гимнастик, индивидуальные занятия со специалистами, специальные комплексы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упражнений для профилактики простудных заболеваний,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самомассаж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	8. качественная организация питания детей.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детском саду организация питания основана на полноценности, разнообразии ассортимента продуктов, соблюдении норм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потребления продуктов, гигиенических и эстетических требования к процессу приёму пищи. Педагоги и медицинский персонал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 тесном сотрудничестве с родителями учитывают индивидуальные особенности детей во время приёма пищи.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Поставку продуктов питания производят постоянные Поставщики, с которыми 1 раз в квартал заключаются договоры или контракты.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Медицинская сестра, повар, завхоз ежедневно  составляют  меню-требование на следующий день в соответствии с нормами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потребления для детей раннего  и дошкольного  возраста на следующий день на основании утвержденного 10-дневного меню.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меню включаются продукты, содержащие микроэлементы (йодированная соль), соки, фрукты, растительная клетчатка.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Обязательным является «контрольное блюдо» на пищеблоке. Контроль за организацией питания осуществляется медицинской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сестрой, заведующим, Управлением Роспотребнадзора, бракеражной комиссией из числа сотрудников ДОУ. За последнее три года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 выявлено нарушений в организации питания, что подтверждено протоколами производственного контроля.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1700808"/>
          <a:ext cx="8136904" cy="4054024"/>
        </p:xfrm>
        <a:graphic>
          <a:graphicData uri="http://schemas.openxmlformats.org/drawingml/2006/table">
            <a:tbl>
              <a:tblPr/>
              <a:tblGrid>
                <a:gridCol w="1388792"/>
                <a:gridCol w="1484509"/>
                <a:gridCol w="5263603"/>
              </a:tblGrid>
              <a:tr h="626541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Содержательные линии образования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Комплексные программы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Парциальные программы и  педагогические технологии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7483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Социально – личностное развитие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Программа «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Я+Ты=Мы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»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Стеркина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Р.Б.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Примерная региональная программа образования детей дошкольного возраста. - Екатеринбург: ИРРО, 2008.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Программа социального развития ребенка «Я – человек». Козлова С.А., М.: Школьная пресса, 2003.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Программа социального развития детей дошкольного возраста. Коломийченко Л.В.  Пермь, 2002.</a:t>
                      </a:r>
                    </a:p>
                    <a:p>
                      <a:pPr indent="-114300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  «Мальчики и девочки: Дифференцированный   подход к воспитанию детей старшего дошкольного возраста».  (Программа развития).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Шелухина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И.П. М.: ТЦ, Сфера, 2006.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Программа обучения и развития детей 5 лет «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Предшкольная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пора» . Виноградова Н.Ф.-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М.:Вентана-Граф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. 2008.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Программа нравственно- патриотического воспитания дошкольников «Мой родной дом» М., 2006.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«Азбука общения»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Шипицина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Л.М., СПГ Детство-Пресс», 1998г.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«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СемьЯ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»: я + мама + папа + бабушки + дедушки.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Дозорова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М.А.,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Кошлева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Н.В.,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Кроник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А.А., М.: АРКТИ, 2008.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71600" y="-956339"/>
            <a:ext cx="730181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Программно – методическое обеспечение образовательного процесса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Таблица 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направлении «Переход на новые образовательные программы»: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404664"/>
          <a:ext cx="8352928" cy="6102858"/>
        </p:xfrm>
        <a:graphic>
          <a:graphicData uri="http://schemas.openxmlformats.org/drawingml/2006/table">
            <a:tbl>
              <a:tblPr/>
              <a:tblGrid>
                <a:gridCol w="1525317"/>
                <a:gridCol w="2179025"/>
                <a:gridCol w="4648586"/>
              </a:tblGrid>
              <a:tr h="3296482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Программа «От рождения до школы» Веракса Н.Е., ВасильеваМ.А., Гербова В.В., 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Комарова Т.С.. Москва, Мозаика – Синтез..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</a:pP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Новикова И. М. Формирование представлений о здоровом образе жизни у дошкольников. — М.; Мозаика-Синтез, 2009-2010.                                                                                                                                            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Пензулаева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 Л. И. Оздоровительная гимнастика для детей 3-7 лет. — М.: Мозаика-Синтез, 2009-2010.                                                        Охрана здоровья детей в дошкольных учреждениях / Т.Л.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Богина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– М.: Мозаика-синтез, 2006.                                      Букварь здоровья / Л.В.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Баль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В.В.Ветрова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– М.: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Эксмо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1995.                                                                             Уроки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Мойдодыра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 /  Г.Зайцев. – СПб.: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Акцидент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1997.                                                                                                                             Уроки этикета / С.А.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Насонкина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– СПб.: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Акцидент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1996.                                                                                                    Разговор о правильном питании / М.М. Безруких, Т.А. Филиппова. – М.: 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Олма-Пресс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2000.                                                 Уроки здоровья / Под ред.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С.М.Чечельницкой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                                                                                                                                       Как воспитать здорового ребенка / В.Г.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Алямовская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– М.: </a:t>
                      </a:r>
                      <a:r>
                        <a:rPr lang="en-US" sz="1100" b="1" dirty="0" err="1">
                          <a:latin typeface="Calibri"/>
                          <a:cs typeface="Times New Roman"/>
                        </a:rPr>
                        <a:t>linka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- </a:t>
                      </a:r>
                      <a:r>
                        <a:rPr lang="en-US" sz="1100" b="1" dirty="0">
                          <a:latin typeface="Calibri"/>
                          <a:cs typeface="Times New Roman"/>
                        </a:rPr>
                        <a:t>press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1993.                                                                        Воспитание здорового ребенка / М.Д.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Маханева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– М.: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Аркти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 1997.                                              Современные методики оздоровления детей дошкольного возраста в условиях детского сада /  Л.В. Кочеткова. – М.: МДО, 1999.                                                                                                                                                                                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Здоровьесберегающие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 технологии воспитания в детском саду / Под ред. Т.С. Яковлевой. – М.: Школьная пресса,  2006.                                                                                                                                                                                                           Растем здоровыми / В.А.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Доскин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, Л.Г. </a:t>
                      </a:r>
                      <a:r>
                        <a:rPr lang="ru-RU" sz="1100" b="1" dirty="0" err="1">
                          <a:latin typeface="Calibri"/>
                          <a:cs typeface="Times New Roman"/>
                        </a:rPr>
                        <a:t>Голубева</a:t>
                      </a:r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. – М.: Просвещение, 2002.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6578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Художественно – эстетическое развитие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 Программа «От рождения до школы» Веракса Н.Е., ВасильеваМ.А., Гербова В.В., 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Комарова Т.С.. Москва, Мозаика – Синтез..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Примерная региональная программа образования детей дошкольного возраста. - Екатеринбург: ИРРО, 2008.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Программа музыкального образования детей раннего и дошкольного возраста «Камертон» Костина Э.П. М.: Просвещение, 2006.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Программа эстетического воспитания детей 2-7 лет.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Васильева М. А. Гербова В. В., Комарова Т. С.,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М.: Педагогическое общество России, 2005.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Конструирование и художественный труд в детском саду. Куцакова Л.В.,  Москва, Творческий центр, 2009.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605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Познавательно – речевое развитие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Программа «От рождения до школы» Веракса Н.Е., ВасильеваМ.А., Гербова В.В., 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Комарова Т.С.. Москва, Мозаика – Синтез..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Примерная региональная программа образования детей дошкольного возраста. - Екатеринбург: ИРРО, 2008.</a:t>
                      </a:r>
                    </a:p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Программа  по экологическому воспитанию Николаева С.Н., Москва, Академия, 2001.</a:t>
                      </a:r>
                    </a:p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Программа развития речи детей дошкольного возраста в детском саду. Ушакова О.С.</a:t>
                      </a:r>
                    </a:p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М.: ТЦ Сфера, 2006г.</a:t>
                      </a:r>
                    </a:p>
                  </a:txBody>
                  <a:tcPr marL="43856" marR="43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-3293301"/>
            <a:ext cx="9628277" cy="775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Вывод 3.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 2012-2013 году  образовательный процесс во всех возрастных группах организован на основании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рабочих программ, что обеспечило возможность выстроить системный последовательный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образовательный процесс, включить  в свободную самостоятельную деятельность все виды детской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деятельности.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Содержание образования реализуется  в рамках основной общеобразовательной программы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дошкольного образования детского сада в ходе организованной совместной и свободной самостоятельной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деятельности детей (игровой, трудовой, продуктивной, исследовательской, физической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). Реализация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программных  требований способствуют накоплению  и обогащению знаний, формированию практических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умений и навыков,  расширению кругозора, раскрытию творческого потенциала  детей. В рамках Программы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планируется поэтапный переход на новые образовательные программы в соответствии с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федеральными государственными требованиями и федеральными государственными стандартами.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-5126704"/>
            <a:ext cx="9212778" cy="1071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1000" b="1" u="sng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направление «Развитие системы поддержки талантливых детей»: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ребенок талантлив,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главное – помочь ему найти себя…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Сегодня учёные единодушны в том, что каждый человек владеет огромным количеством скрытых возможностей. Общеизвестна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фраза психолога Н.Дубинина о том, что любой человек, сколько бы гениальным он ни был, в течение жизни использует не более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одной миллиардной доли тех возможностей, которые представляет ему мозг.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ребенок рождается на свет с удивительной способностью – стремлением к познанию окружающего мира. Но, к сожалению,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часто эта способность не находит необходимой поддержки, и тогда ребенок перестает развиваться согласно своему дарованию,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его творческий потенциал так и остается нераскрытым.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полной уверенностью можно сказать, что все дети талантливы, но стоит особенно подчеркнуть, что люди талантливыми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рождаются, а становятся в процессе жизни, грамотного воспитания. И задача воспитателей, родителей – найти в ребенке этот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талант и развить его.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Талант – это определенные способности ребенка, которые возможно раскрыть через их развитие, но сначала нужно определить,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какой сфере у него большие способности, к чему он проявляет особый интерес, в какой деятельности у него отмечаются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большие успехи. То есть талант нужно найти и реализовать его, а талантливые дети – это такие дети, у которых раскрыты их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способности к той или иной деятельности.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Самым важным периодом в воспитании и раскрытии у ребенка талантов является самое раннее детство – с рождения и до двух лет.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Согласно исследованиям, проведенными учеными Гарвардского университета, все здоровые дети до десятимесячного возраста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равны по своему развитию, у них одинаковые задатки и возможности. После этого времени уже можно заметить разницу в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развитии, особенно если с малышом занимаются. Согласно исследованиям, проведенным в нашей стране, дети, акцент на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развитии которых был сделан в возрасте от года до двух лет, становятся более способными и успешными во время учебы в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школе.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представленных и принимаемых нами позиций,  работа в рамках данного направления осуществляется со всеми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воспитанниками детского сада.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Педагогическая и психологическая оценка развития детей раннего и младшего возраста  показывает, 63,3% детей успешны 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соответствии с возрастными нормами. Имеется незначительные отставания на 1-2 эпикриза в речевом развитии, в освоении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сенсорных эталонов,  в развитии мелкой моторики. Все группы раннего возраста находятся на контроле старшего воспитателя,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мед.работника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заведующего, что позволяет на ранних этапах отслеживать  развитие детей и выстраивать комплексную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педагогическую деятельность. В течение 2012-2013 года в детском саду с группами младшего возраста велась работа  по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эмоциональному развитию, у детей сформированы навыки элементарные навыки  социального поведения и самообслуживания.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10" y="1052736"/>
          <a:ext cx="6576391" cy="3778043"/>
        </p:xfrm>
        <a:graphic>
          <a:graphicData uri="http://schemas.openxmlformats.org/drawingml/2006/table">
            <a:tbl>
              <a:tblPr/>
              <a:tblGrid>
                <a:gridCol w="1761533"/>
                <a:gridCol w="1409227"/>
                <a:gridCol w="1761533"/>
                <a:gridCol w="1644098"/>
              </a:tblGrid>
              <a:tr h="332051">
                <a:tc rowSpan="2">
                  <a:txBody>
                    <a:bodyPr/>
                    <a:lstStyle/>
                    <a:p>
                      <a:pPr indent="571500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Сферы развития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Критерии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2011-2012г.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2012-2013г.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80 ч. 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80 ч. 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3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Физическое</a:t>
                      </a:r>
                    </a:p>
                    <a:p>
                      <a:endParaRPr lang="ru-RU" sz="1200" b="1" dirty="0" smtClean="0">
                        <a:latin typeface="Calibri"/>
                        <a:cs typeface="Times New Roman"/>
                      </a:endParaRPr>
                    </a:p>
                    <a:p>
                      <a:endParaRPr lang="ru-RU" sz="1200" b="1" dirty="0" smtClean="0">
                        <a:latin typeface="Calibri"/>
                        <a:cs typeface="Times New Roman"/>
                      </a:endParaRPr>
                    </a:p>
                    <a:p>
                      <a:endParaRPr lang="ru-RU" sz="1200" b="1" dirty="0" smtClean="0">
                        <a:latin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В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Д.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Н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15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64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17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62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29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Социально-личностное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В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Д.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Н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28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51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31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47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29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Познавательно-речевое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В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Д.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Н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16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61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3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18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60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2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29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Художественно-эстетическое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В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Д.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Н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18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57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5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15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58</a:t>
                      </a:r>
                    </a:p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7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-648562"/>
            <a:ext cx="814755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Анализ результатов образовательной деятельности.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Сводные результаты педагогической оценки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Таблица 4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37321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Вывод 4.</a:t>
            </a:r>
            <a:r>
              <a:rPr lang="ru-RU" sz="1200" b="1" dirty="0" smtClean="0"/>
              <a:t> Данные таблицы показывают, что по сравнению с прошлым годом,  улучшения произошли в сфере социально-личностного,  познавательно-речевого и физического  развития детей. В то же время необходимо уделять большее внимание художественно-эстетическому развитию.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99" y="1772816"/>
          <a:ext cx="7344817" cy="2743200"/>
        </p:xfrm>
        <a:graphic>
          <a:graphicData uri="http://schemas.openxmlformats.org/drawingml/2006/table">
            <a:tbl>
              <a:tblPr/>
              <a:tblGrid>
                <a:gridCol w="1706716"/>
                <a:gridCol w="1361286"/>
                <a:gridCol w="989282"/>
                <a:gridCol w="752863"/>
                <a:gridCol w="765809"/>
                <a:gridCol w="765809"/>
                <a:gridCol w="1003052"/>
              </a:tblGrid>
              <a:tr h="134875">
                <a:tc rowSpan="2"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Психологические качества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Количество обслед-х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Число и % от количества обследованных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8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Слабый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средний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Хороший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Высокий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Речевое развитие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15/75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4/20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row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Визуальное мышление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линейное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16/80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3/15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структурное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19/95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Понятийное интуитивное мышление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14/70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5/25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Логическое мышление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16/80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3/15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Речевое мышление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19/95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Образное мышление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14/70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5/25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Абстрактное мышление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 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19/95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Скорость переработки информации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19/95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Внимательность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19/95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Зрительно – моторная координация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16/80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3/15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Кратковременная речевая память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Times New Roman"/>
                        </a:rPr>
                        <a:t>18/90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75">
                <a:tc gridSpan="2"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Кратковременная зрительная память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Times New Roman"/>
                        </a:rPr>
                        <a:t>14/70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libri"/>
                          <a:cs typeface="Times New Roman"/>
                        </a:rPr>
                        <a:t>5/25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%</a:t>
                      </a: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736" marR="647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-648562"/>
            <a:ext cx="74070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Мониторинг психологической готовности к школе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Анализ психологической  готовности к школе,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2013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г.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Таблица 5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9411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Вывод 5.</a:t>
            </a:r>
            <a:r>
              <a:rPr lang="ru-RU" sz="1200" b="1" dirty="0" smtClean="0"/>
              <a:t> Данные таблицы позволяют констатировать недостаточную эффективность работы педагогического коллектива детского сада по развитию психологической готовности детей к школьному обучению.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1556792"/>
          <a:ext cx="7752184" cy="2587744"/>
        </p:xfrm>
        <a:graphic>
          <a:graphicData uri="http://schemas.openxmlformats.org/drawingml/2006/table">
            <a:tbl>
              <a:tblPr/>
              <a:tblGrid>
                <a:gridCol w="878136"/>
                <a:gridCol w="1323527"/>
                <a:gridCol w="905533"/>
                <a:gridCol w="905533"/>
                <a:gridCol w="905533"/>
                <a:gridCol w="1416961"/>
                <a:gridCol w="1416961"/>
              </a:tblGrid>
              <a:tr h="576064">
                <a:tc rowSpan="2">
                  <a:txBody>
                    <a:bodyPr/>
                    <a:lstStyle/>
                    <a:p>
                      <a:r>
                        <a:rPr lang="ru-RU" sz="1200" b="1" cap="all" dirty="0">
                          <a:latin typeface="Calibri"/>
                          <a:cs typeface="Times New Roman"/>
                        </a:rPr>
                        <a:t>Год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200" b="1" cap="all" dirty="0">
                          <a:latin typeface="Calibri"/>
                          <a:cs typeface="Times New Roman"/>
                        </a:rPr>
                        <a:t> выпуска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06045"/>
                      <a:r>
                        <a:rPr lang="ru-RU" sz="1200" b="1" cap="all" dirty="0">
                          <a:latin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106045"/>
                      <a:r>
                        <a:rPr lang="ru-RU" sz="1200" b="1" cap="all" dirty="0">
                          <a:latin typeface="Calibri"/>
                          <a:cs typeface="Times New Roman"/>
                        </a:rPr>
                        <a:t>выпускников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ru-RU" sz="1200" b="1" cap="all">
                          <a:latin typeface="Calibri"/>
                          <a:cs typeface="Times New Roman"/>
                        </a:rPr>
                        <a:t>Уровни оценки психологической готовности 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  <a:p>
                      <a:r>
                        <a:rPr lang="ru-RU" sz="1200" b="1" cap="all">
                          <a:latin typeface="Calibri"/>
                          <a:cs typeface="Times New Roman"/>
                        </a:rPr>
                        <a:t>(число и % от количества обследованных)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Высокий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Хороший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Средний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Слабый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Рекомендовано отсрочить поступление в школу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2009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21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6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/28,6%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/47,6%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4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/19%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1/4,8%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2010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18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/5,6%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/27,8%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12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/66,6%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2011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/15%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14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/70%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3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/15%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-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23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/21,8%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/43,5%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/21,8%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/8,7%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1/4,2%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04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3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20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-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/25%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3/65%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1/5%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08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Средний, </a:t>
                      </a:r>
                    </a:p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% за 5 лет</a:t>
                      </a:r>
                    </a:p>
                  </a:txBody>
                  <a:tcPr marL="64622" marR="64622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102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5,5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2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8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54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,2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latin typeface="Calibri"/>
                          <a:cs typeface="Times New Roman"/>
                        </a:rPr>
                        <a:t>9</a:t>
                      </a:r>
                      <a:r>
                        <a:rPr lang="ru-RU" sz="1200" b="1">
                          <a:latin typeface="Calibri"/>
                          <a:cs typeface="Times New Roman"/>
                        </a:rPr>
                        <a:t>,4</a:t>
                      </a:r>
                      <a:r>
                        <a:rPr lang="en-US" sz="1200" b="1">
                          <a:latin typeface="Calibri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2,9%</a:t>
                      </a:r>
                    </a:p>
                  </a:txBody>
                  <a:tcPr marL="64622" marR="646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1017893"/>
            <a:ext cx="756065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Уровень психологической готовности  в динамике за 5 лет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Таблица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365104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Вывод 6.</a:t>
            </a:r>
            <a:r>
              <a:rPr lang="ru-RU" sz="1200" b="1" dirty="0" smtClean="0"/>
              <a:t> Мониторинг психологической готовности детей к школьному обучению в динамике за 5 лет показывает достаточную готовность  детей к школьному обучению у 87,7% (102 воспитанника),  слабая школьная зрелость зафиксирована у 10 детей, школьная незрелость у 3 детей. Данные результаты обусловлены дополнительным комплектованием  неорганизованных детей в старшие группы.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809857"/>
          <a:ext cx="7992888" cy="3699263"/>
        </p:xfrm>
        <a:graphic>
          <a:graphicData uri="http://schemas.openxmlformats.org/drawingml/2006/table">
            <a:tbl>
              <a:tblPr/>
              <a:tblGrid>
                <a:gridCol w="1262035"/>
                <a:gridCol w="1574877"/>
                <a:gridCol w="5155976"/>
              </a:tblGrid>
              <a:tr h="17882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Кружок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b="1">
                        <a:latin typeface="Calibri"/>
                        <a:cs typeface="Times New Roman"/>
                      </a:endParaRP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Особенности и эффективность реализации программы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1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Экологический кружок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Кружок для детей 2 младшей группы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Формирование начал экологической культуры, правильного отношения к природе, к себе, к людям, к вещам и материалам природного происхождения, которыми он пользуется.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Участие в смотрах-конкурсах, проводимых в д/саду и районе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10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«Непоседы»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Спортивный кружок для детей 2-ой младшей группы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Физическая подготовка детей. </a:t>
                      </a:r>
                    </a:p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Участие в спортивных соревнованиях.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10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Правила дорожного движения 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Кружок для детей 2 –ой младшей группы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Обучение детей правилам поведения на транспорте и в роли пешеходов. Проведение открытых занятий кружка для детей детского сада.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510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Изодеятельность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Кружок для детей 1 младшей группы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Поэтапное обучение нетрадиционным техникам рисования, лепки, конструирования из бумаги. 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Участие детей в творческих выставках. 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07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Психологический тренинг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Для детей 2-ой младшей группы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Релаксация, умение правильно «разгружать» психоэмоциональное состояние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07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Тренинг «Зрение в твоих руках»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Для детей 1-ой младшей группы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Обучение упражнениям, способствующим тренировке мышц глаз и сохранение зрительного здоровья.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013"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Звонкие нотки</a:t>
                      </a:r>
                    </a:p>
                    <a:p>
                      <a:r>
                        <a:rPr lang="ru-RU" sz="1100" b="1">
                          <a:latin typeface="Calibri"/>
                          <a:cs typeface="Times New Roman"/>
                        </a:rPr>
                        <a:t>(хор)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Для детей всех возрастных групп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Пение  под фонограмму, фортепиано.</a:t>
                      </a:r>
                    </a:p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Организация вокального ансамбля из детей разных возрастных групп, обучение игре на шумовых инструментах.</a:t>
                      </a:r>
                    </a:p>
                    <a:p>
                      <a:r>
                        <a:rPr lang="ru-RU" sz="1100" b="1" dirty="0">
                          <a:latin typeface="Calibri"/>
                          <a:cs typeface="Times New Roman"/>
                        </a:rPr>
                        <a:t>Участие в мероприятиях, проводимых в д/саду и районе</a:t>
                      </a:r>
                    </a:p>
                  </a:txBody>
                  <a:tcPr marL="65314" marR="65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510063"/>
            <a:ext cx="83921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Особенности и эффективность реализации дополнительного образования            Таблица 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59"/>
            <a:ext cx="820891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i="1" dirty="0" smtClean="0"/>
              <a:t>Вывод 7.</a:t>
            </a:r>
            <a:r>
              <a:rPr lang="ru-RU" sz="1100" b="1" dirty="0" smtClean="0"/>
              <a:t> В детском саду разработана и функционирует система дополнительного образования. Дополнительное образование (кружки)  введены в  недельную образовательную нагрузку, количество занятий не превышает установленные нормы. Особенность кружковой работы  в детском саду в том, что они охватили все сферы развития детей дошкольного возраста, а участие в кружках разной направленности влияет на развитие социально-личностной сферы ребёнка. Руководители кружков используют самые разнообразные организационные формы, что помогает максимально активизировать мышление, воображение, поисковую и продуктивную деятельность детей, создать условия для реализации универсальных возможностей и способностей дошкольников, активно участвовать в конкурсах, смотрах в детском саду 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468313" y="30163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Муниципальное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казенное 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дошкольное образовательное учреждение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«Детский сад «Солнышко»</a:t>
            </a:r>
          </a:p>
          <a:p>
            <a:pPr algn="ctr" eaLnBrk="1" hangingPunct="1"/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Учредительные документы</a:t>
            </a:r>
            <a:endParaRPr lang="ru-RU" sz="2000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" name="Рисунок 21" descr="лиценз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3084931" cy="5122974"/>
          </a:xfrm>
          <a:prstGeom prst="rect">
            <a:avLst/>
          </a:prstGeom>
        </p:spPr>
      </p:pic>
      <p:pic>
        <p:nvPicPr>
          <p:cNvPr id="23" name="Рисунок 22" descr="сан эпид заключ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124744"/>
            <a:ext cx="2952328" cy="5040560"/>
          </a:xfrm>
          <a:prstGeom prst="rect">
            <a:avLst/>
          </a:prstGeom>
        </p:spPr>
      </p:pic>
      <p:pic>
        <p:nvPicPr>
          <p:cNvPr id="25" name="Рисунок 24" descr="разрешение на ведение деятельност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124744"/>
            <a:ext cx="3131840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692697"/>
          <a:ext cx="8351468" cy="5750852"/>
        </p:xfrm>
        <a:graphic>
          <a:graphicData uri="http://schemas.openxmlformats.org/drawingml/2006/table">
            <a:tbl>
              <a:tblPr/>
              <a:tblGrid>
                <a:gridCol w="1921922"/>
                <a:gridCol w="3478678"/>
                <a:gridCol w="2950868"/>
              </a:tblGrid>
              <a:tr h="288031">
                <a:tc>
                  <a:txBody>
                    <a:bodyPr/>
                    <a:lstStyle/>
                    <a:p>
                      <a:pPr indent="457200"/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Направление </a:t>
                      </a:r>
                    </a:p>
                    <a:p>
                      <a:pPr indent="457200"/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деятельности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Результаты и достижения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Перспективы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46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Творческие объединения педагогов 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Разработка рабочих программ, проектов, их внедрение Разработка рекомендаций по реализации различных сфер деятельности, участие в районных и республиканских  мероприятиях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Углубленная разработка рекомендаций по социально-личностному развитию.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759"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Повышение квалификации педагогов на курсах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РИПКРО по КЧР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Создание рабочих программ с учетом ФГТ,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Корректировка основной общеобразовательной программы дошкольного учреждения.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Педсоветы, консультации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Пополнение теоретических материалов по разным темам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Разработка программы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 «Адаптация в ДОУ»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Анкетирование педагогов по теме «Планирование работы на следующий учебный год», корректировка программ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152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Семинары-практикумы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Мастер класс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1. «Планирование воспитательно-образовательной работы. Правильное ведение документации»;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 2.«Проведение артикуляционной гимнастики, как условие развития речи детей».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3.«Способы выхода из конфликтных ситуаций в работе с семьей»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4. «Организация труда воспитанников детского сада»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 «Использование обычных предметов для развития мелкой моторики».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Разработка и пополнение материалами </a:t>
                      </a:r>
                      <a:r>
                        <a:rPr lang="ru-RU" sz="1000" b="1" dirty="0" err="1">
                          <a:latin typeface="Calibri"/>
                          <a:cs typeface="Times New Roman"/>
                        </a:rPr>
                        <a:t>микрокабинетов</a:t>
                      </a:r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, методкабинета.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Оформление  уголка поля, альпийской горки.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656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Работа методического кабинета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Систематизация материалов кабинета, оформление;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Оформление и обновление наглядной агитации;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Систематизация и пополнение диагностических материалов;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Тематические выставки методических и практических материалов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Пополнение и систематизация методических и практических материалов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35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Выставки, смотры, конкурсы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В детском саду: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Смотры-конкурсы -10; Смотры - 3 - выставки - 4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Разработка  новых положений смотров конкурсов, выставок для педагогов МКДОУ</a:t>
                      </a:r>
                    </a:p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Активное участие в конкурсах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914">
                <a:tc>
                  <a:txBody>
                    <a:bodyPr/>
                    <a:lstStyle/>
                    <a:p>
                      <a:r>
                        <a:rPr lang="ru-RU" sz="1000" b="1">
                          <a:latin typeface="Calibri"/>
                          <a:cs typeface="Times New Roman"/>
                        </a:rPr>
                        <a:t>Открытые мероприятия и просмотры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Занятия – 12;  Праздники - 2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Развлечения – 4;  Режимные моменты – 3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Мастер класс -1</a:t>
                      </a:r>
                    </a:p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Экскурсия - 1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Calibri"/>
                          <a:cs typeface="Times New Roman"/>
                        </a:rPr>
                        <a:t>Систематизация работы по повышению качества профессиональной деятельности педагогов</a:t>
                      </a:r>
                    </a:p>
                  </a:txBody>
                  <a:tcPr marL="41189" marR="411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-510063"/>
            <a:ext cx="78524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12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направлении «Совершенствование педагогического корпуса»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Особенности реализации методической работы с педагогами      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Таблица8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51520" y="-5547237"/>
            <a:ext cx="8352928" cy="1148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 8.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Указанные в таблице мероприятия способствовали повышению активности педагогов, развитию творческого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потенциала воспитателей и специалистов детского сада, что положительно отразилось на участии коллектива                                        детского сада в районных мероприятиях, семинарах, повышению уровня самооценки и профессиональной компетентности педагогов.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 не менее,  несмотря на положительные результаты деятельности детского сада, свидетельствующие скорее об эффективном режиме функционирования образовательного учреждения, нежели о его системном развитии, проблемно-ориентированный анализ деятельности учреждения относительно требований инновационного развития позволяет выделить следующие проблемы: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несоответствие ресурсного обеспечения детского сада требованиям, обязательным при реализации основных образовательных программ дошкольного образования, установленных федеральными государственными требованиями;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2) несоответствие сложившейся  системы воспитания, дополнительного образования в детском саду целям  формирования новых образовательных результатов воспитанников - развитие физических, интеллектуальных и личностных качеств, формирование предпосылок учебной деятельности, обеспечивающих социальную успешность;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3) неготовность  значительной  части педагогического персонала  к реализации требований инновационного развития системы образования (в том числе, обновленным квалификационным требованиям и квалификационным характеристикам в части владения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современными педагогическими технологиями продуктивного, дифференцированного, развивающего обучения, реализации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компетентностного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подхода; методами убеждения, аргументации своей позиции, установления контактов с обучающимися, воспитанниками разного возраста, их родителями (лицами, их заменяющими), коллегами по работе; технологиями диагностики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причин конфликтных ситуаций, их профилактики и разрешения; основами работы с текстовыми редакторами, электронными таблицами, электронной почтой и браузерами, мультимедийным оборудованием);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4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учреждение не отвечает требованиям создания универсальной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безбарьерной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среды, позволяющей обеспечить полноценную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 startAt="4"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интеграцию детей, создания комфортной среды для  всех воспитанников;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неготовность к переходу на индивидуальные программы развития здоровья детей (кадровая, техническая, технологическая);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6)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несформированность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механизмов обеспечения соблюдения принципа государственно-общественного управления в деятельности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детского сада, в том числе при разработке и реализации основных образовательных программ (отсутствие органов самоуправления, включающих субъектов образовательного процесса и социальных партнёров);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7) отсутствие опыта внедрения новых финансово-экономических механизмов хозяйствования (реализация 83-ФЗ), в т.ч.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опыта реализации платных образовательных услуг;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 отсутствие условий для минимизации отчетности при одновременном повышении ответственности посредством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внедрения электронного документооборота, развития системы открытого электронного мониторинга и обязательной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публичной отчетности детского сада (отсутствие доступа в сеть Интернет из-за отсутствия денежных средств)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1400" b="1" dirty="0" smtClean="0"/>
              <a:t>СОБЛЮДЕНИЕ СОЦИАЛЬНЫХ ГАРАНТИЙ УЧАСТНИКОВ ОБРАЗОВАТЕЛЬНОГО ПРОЦЕССА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/>
          <a:lstStyle/>
          <a:p>
            <a:r>
              <a:rPr lang="ru-RU" sz="1200" dirty="0" smtClean="0"/>
              <a:t>В ДОУ коллегиально проводится обсуждение динамики достижений всех детей, разрабатывается стратегия их продвижения по большинству направлений развития. Для выработки оптимального пути развития ребенка проводятся педагогические совещания, индивидуальная работа с родителями воспитанников. </a:t>
            </a:r>
            <a:br>
              <a:rPr lang="ru-RU" sz="1200" dirty="0" smtClean="0"/>
            </a:br>
            <a:r>
              <a:rPr lang="ru-RU" sz="1200" dirty="0" smtClean="0"/>
              <a:t>В работе с родителями планируются и проводятся активные формы работы, как коллективные, так и индивидуальные, совместные с детьми и воспитателями. </a:t>
            </a:r>
          </a:p>
          <a:p>
            <a:r>
              <a:rPr lang="ru-RU" sz="1200" dirty="0" smtClean="0"/>
              <a:t>  </a:t>
            </a:r>
            <a:r>
              <a:rPr lang="ru-RU" sz="1200" b="1" dirty="0" smtClean="0"/>
              <a:t>Целью </a:t>
            </a:r>
            <a:r>
              <a:rPr lang="ru-RU" sz="1200" dirty="0" smtClean="0"/>
              <a:t>образовательной политики в области дошкольного образования является реализация права каждого ребенка на качественное и доступное образование, обеспечивающее равные стартовые условия для полноценного физического и психического развития детей, как основы их успешного обучения в школе.</a:t>
            </a:r>
          </a:p>
          <a:p>
            <a:r>
              <a:rPr lang="ru-RU" sz="1200" dirty="0" smtClean="0"/>
              <a:t>    </a:t>
            </a:r>
            <a:r>
              <a:rPr lang="ru-RU" sz="1200" b="1" dirty="0" smtClean="0"/>
              <a:t>Для реализации поставленной цели предполагается решение задач в рамках следующих приоритетных направлений:</a:t>
            </a:r>
            <a:br>
              <a:rPr lang="ru-RU" sz="1200" b="1" dirty="0" smtClean="0"/>
            </a:br>
            <a:r>
              <a:rPr lang="ru-RU" sz="1200" dirty="0" smtClean="0"/>
              <a:t>- доступность дошкольного образования;</a:t>
            </a:r>
            <a:br>
              <a:rPr lang="ru-RU" sz="1200" dirty="0" smtClean="0"/>
            </a:br>
            <a:r>
              <a:rPr lang="ru-RU" sz="1200" dirty="0" smtClean="0"/>
              <a:t>- обеспечение здоровья и физическое развитие детей дошкольного возраста;</a:t>
            </a:r>
            <a:br>
              <a:rPr lang="ru-RU" sz="1200" dirty="0" smtClean="0"/>
            </a:br>
            <a:r>
              <a:rPr lang="ru-RU" sz="1200" dirty="0" smtClean="0"/>
              <a:t>- обеспечение качества дошкольного образования;</a:t>
            </a:r>
            <a:br>
              <a:rPr lang="ru-RU" sz="1200" dirty="0" smtClean="0"/>
            </a:br>
            <a:r>
              <a:rPr lang="ru-RU" sz="1200" dirty="0" smtClean="0"/>
              <a:t>- психолого-педагогическая поддержка  семьи;</a:t>
            </a:r>
          </a:p>
          <a:p>
            <a:r>
              <a:rPr lang="ru-RU" sz="1200" dirty="0" smtClean="0"/>
              <a:t>- создание качественного разнообразия  организационно-методической поддержки педагогов;</a:t>
            </a:r>
          </a:p>
          <a:p>
            <a:r>
              <a:rPr lang="ru-RU" sz="1200" dirty="0" smtClean="0"/>
              <a:t>- улучшение материально- технического обеспечения ДОУ.</a:t>
            </a:r>
          </a:p>
          <a:p>
            <a:r>
              <a:rPr lang="ru-RU" sz="1200" b="1" dirty="0" smtClean="0"/>
              <a:t>Основные задачи по обеспечению доступности дошкольного образования :</a:t>
            </a:r>
            <a:endParaRPr lang="ru-RU" sz="1200" dirty="0" smtClean="0"/>
          </a:p>
          <a:p>
            <a:r>
              <a:rPr lang="ru-RU" sz="1200" dirty="0" smtClean="0"/>
              <a:t>    изучение потребностей семей  на качественное дошкольное образование, независимо от их пола, расы, национальности, происхождения, места жительства, состояния здоровья,</a:t>
            </a:r>
          </a:p>
          <a:p>
            <a:r>
              <a:rPr lang="ru-RU" sz="1200" dirty="0" smtClean="0"/>
              <a:t>      социального и имущественного положения;</a:t>
            </a:r>
            <a:br>
              <a:rPr lang="ru-RU" sz="1200" dirty="0" smtClean="0"/>
            </a:br>
            <a:r>
              <a:rPr lang="ru-RU" sz="1200" dirty="0" smtClean="0"/>
              <a:t>•    развитие новых форм дошкольного образования в соответствии с запросами населения; </a:t>
            </a:r>
            <a:br>
              <a:rPr lang="ru-RU" sz="1200" dirty="0" smtClean="0"/>
            </a:br>
            <a:r>
              <a:rPr lang="ru-RU" sz="1200" dirty="0" smtClean="0"/>
              <a:t>•    создание новых организационных моделей дошкольного образования для развития</a:t>
            </a:r>
          </a:p>
          <a:p>
            <a:r>
              <a:rPr lang="ru-RU" sz="1200" dirty="0" smtClean="0"/>
              <a:t>   •    создание новых организационных моделей дошкольного образования для развития</a:t>
            </a:r>
          </a:p>
          <a:p>
            <a:r>
              <a:rPr lang="ru-RU" sz="1200" dirty="0" smtClean="0"/>
              <a:t>      детей дошкольного возраста;</a:t>
            </a:r>
            <a:br>
              <a:rPr lang="ru-RU" sz="1200" dirty="0" smtClean="0"/>
            </a:br>
            <a:r>
              <a:rPr lang="ru-RU" sz="1200" dirty="0" smtClean="0"/>
              <a:t>•    совершенствование  материально-технической базы дошкольных образовательных   </a:t>
            </a:r>
          </a:p>
          <a:p>
            <a:r>
              <a:rPr lang="ru-RU" sz="1200" dirty="0" smtClean="0"/>
              <a:t>      учреждений.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1400" b="1" dirty="0" smtClean="0"/>
              <a:t>Основные задачи в области сохранения, укрепления здоровья и физического развития детей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•    обеспечение условий безопасности жизнедеятельности детей;</a:t>
            </a:r>
            <a:br>
              <a:rPr lang="ru-RU" sz="1200" dirty="0" smtClean="0"/>
            </a:br>
            <a:r>
              <a:rPr lang="ru-RU" sz="1200" dirty="0" smtClean="0"/>
              <a:t>•    обеспечение безусловного соблюдения прав ребенка на охрану здоровья и гармоничное развитие;</a:t>
            </a:r>
            <a:br>
              <a:rPr lang="ru-RU" sz="1200" dirty="0" smtClean="0"/>
            </a:br>
            <a:r>
              <a:rPr lang="ru-RU" sz="1200" dirty="0" smtClean="0"/>
              <a:t>•    обеспечение условий для формирования </a:t>
            </a:r>
            <a:r>
              <a:rPr lang="ru-RU" sz="1200" dirty="0" err="1" smtClean="0"/>
              <a:t>здоровьесберегающей</a:t>
            </a:r>
            <a:r>
              <a:rPr lang="ru-RU" sz="1200" dirty="0" smtClean="0"/>
              <a:t> среды ДОУ и для реализации гигиенических требований к организации воспитательно-образовательного процесса;</a:t>
            </a:r>
            <a:br>
              <a:rPr lang="ru-RU" sz="1200" dirty="0" smtClean="0"/>
            </a:br>
            <a:r>
              <a:rPr lang="ru-RU" sz="1200" dirty="0" smtClean="0"/>
              <a:t>•    создание условий для эффективной интеграции профилактических и оздоровительных технологий в воспитательно-образовательный процесс;</a:t>
            </a:r>
            <a:br>
              <a:rPr lang="ru-RU" sz="1200" dirty="0" smtClean="0"/>
            </a:br>
            <a:r>
              <a:rPr lang="ru-RU" sz="1200" dirty="0" smtClean="0"/>
              <a:t>•    разработка и внедрение системы социально-гигиенического мониторинга для оценки и динамического контроля влияния комплекса психолого-педагогических и медико-социальных факторов на рост, развитие и здоровье дошкольников;</a:t>
            </a:r>
            <a:br>
              <a:rPr lang="ru-RU" sz="1200" dirty="0" smtClean="0"/>
            </a:br>
            <a:r>
              <a:rPr lang="ru-RU" sz="1200" dirty="0" smtClean="0"/>
              <a:t>•    совершенствование технологий оздоровительной работы, физической культуры и материально-технической базы для их реализации; </a:t>
            </a:r>
            <a:br>
              <a:rPr lang="ru-RU" sz="1200" dirty="0" smtClean="0"/>
            </a:br>
            <a:r>
              <a:rPr lang="ru-RU" sz="1200" dirty="0" smtClean="0"/>
              <a:t>•    воспитание у ребенка осознанного отношения к двигательной активности, интереса и потребности к физическому самосовершенствованию;</a:t>
            </a:r>
            <a:br>
              <a:rPr lang="ru-RU" sz="1200" dirty="0" smtClean="0"/>
            </a:br>
            <a:r>
              <a:rPr lang="ru-RU" sz="1200" dirty="0" smtClean="0"/>
              <a:t>•    воспитание культуры здоровья; обоснование  вариативных форм взаимодействия дошкольного учреждения и семьи в формировании здорового образа жизни дошкольников; </a:t>
            </a:r>
            <a:br>
              <a:rPr lang="ru-RU" sz="1200" dirty="0" smtClean="0"/>
            </a:br>
            <a:r>
              <a:rPr lang="ru-RU" sz="1200" dirty="0" smtClean="0"/>
              <a:t>•    модернизация материально-технической базы для  физического воспитания дошкольников, совершенствование программно-методического, организационного и материально-технического (оборудование спортивной площадки, )обеспечения физического воспитания детей в дошкольных образовательных учреждениях;</a:t>
            </a:r>
          </a:p>
          <a:p>
            <a:r>
              <a:rPr lang="ru-RU" sz="1200" dirty="0" smtClean="0"/>
              <a:t>•    совершенствование организации питания детей, в том числе с учетом особенностей их здоровья; воспитание культуры питания;</a:t>
            </a:r>
            <a:br>
              <a:rPr lang="ru-RU" sz="1200" dirty="0" smtClean="0"/>
            </a:br>
            <a:r>
              <a:rPr lang="ru-RU" sz="1200" dirty="0" smtClean="0"/>
              <a:t>•    обновление содержания и разработка программ физического воспитания детей дошкольного возраста;</a:t>
            </a:r>
            <a:br>
              <a:rPr lang="ru-RU" sz="1200" dirty="0" smtClean="0"/>
            </a:br>
            <a:r>
              <a:rPr lang="ru-RU" sz="1200" dirty="0" smtClean="0"/>
              <a:t>•    внедрение современных педагогических технологий физического воспитания направленных на повышение уровня физического  развития и физической подготовленности воспитанников;</a:t>
            </a:r>
            <a:br>
              <a:rPr lang="ru-RU" sz="1200" dirty="0" smtClean="0"/>
            </a:br>
            <a:r>
              <a:rPr lang="ru-RU" sz="1200" dirty="0" smtClean="0"/>
              <a:t>•    расширение использования в работе привлекательных для детей видов физкультурно-оздоровительной деятельности: ритмической гимнастики, спортивных игр, и др.;</a:t>
            </a:r>
            <a:br>
              <a:rPr lang="ru-RU" sz="1200" dirty="0" smtClean="0"/>
            </a:br>
            <a:r>
              <a:rPr lang="ru-RU" sz="1200" dirty="0" smtClean="0"/>
              <a:t>•    создание системы выявления и поддержки одаренных детей и детей, имеющих повышенную мотивацию к занятиям;</a:t>
            </a:r>
            <a:br>
              <a:rPr lang="ru-RU" sz="1200" dirty="0" smtClean="0"/>
            </a:br>
            <a:r>
              <a:rPr lang="ru-RU" sz="1200" dirty="0" smtClean="0"/>
              <a:t>•    создание разнообразной среды для  обогащения организованных и самостоятельно-игровых форм двигательной активности  детей дошкольного возраста; </a:t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sz="1200" dirty="0" smtClean="0"/>
              <a:t> повышение уровня профессионализма педагогов ;</a:t>
            </a:r>
          </a:p>
          <a:p>
            <a:r>
              <a:rPr lang="ru-RU" sz="1200" dirty="0" smtClean="0"/>
              <a:t>•   создание условий повышения </a:t>
            </a:r>
            <a:r>
              <a:rPr lang="ru-RU" sz="1200" dirty="0" err="1" smtClean="0"/>
              <a:t>самосознательности</a:t>
            </a:r>
            <a:r>
              <a:rPr lang="ru-RU" sz="1200" dirty="0" smtClean="0"/>
              <a:t> семьи в вопросах оздоровления и физического развития в семье. </a:t>
            </a:r>
            <a:br>
              <a:rPr lang="ru-RU" sz="1200" dirty="0" smtClean="0"/>
            </a:br>
            <a:r>
              <a:rPr lang="ru-RU" sz="1200" b="1" dirty="0" smtClean="0"/>
              <a:t>Основные задачи в области повышения качества дошкольного образования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•    формирование и развитие общественно-профессиональной системы независимой оценки и мониторинга качества образования;</a:t>
            </a:r>
            <a:br>
              <a:rPr lang="ru-RU" sz="1200" dirty="0" smtClean="0"/>
            </a:br>
            <a:r>
              <a:rPr lang="ru-RU" sz="1200" dirty="0" smtClean="0"/>
              <a:t>•    реализация основных направлений развития ребенка в соответствие с государственными требованиями к структуре образовательной программы дошкольного образования: физическое,  социально-личностное, познавательно-речевое, художественно-эстетическое;</a:t>
            </a:r>
          </a:p>
          <a:p>
            <a:r>
              <a:rPr lang="ru-RU" sz="1200" dirty="0" smtClean="0"/>
              <a:t>•  создание условий познавательно-речевого развития детей </a:t>
            </a:r>
          </a:p>
          <a:p>
            <a:r>
              <a:rPr lang="ru-RU" sz="1200" dirty="0" smtClean="0"/>
              <a:t>•    развитие условий  для  самодеятельной игры, являющейся ведущей деятельностью в дошкольном возрасте; </a:t>
            </a:r>
            <a:br>
              <a:rPr lang="ru-RU" sz="1200" dirty="0" smtClean="0"/>
            </a:br>
            <a:r>
              <a:rPr lang="ru-RU" sz="1200" dirty="0" smtClean="0"/>
              <a:t>•    широкое внедрение в образовательную практику современных информационных и коммуникационных технологий;</a:t>
            </a:r>
            <a:br>
              <a:rPr lang="ru-RU" sz="1200" dirty="0" smtClean="0"/>
            </a:br>
            <a:r>
              <a:rPr lang="ru-RU" sz="1200" dirty="0" smtClean="0"/>
              <a:t>•    достижение наибольшей эффективности труда каждого педагога посредством:</a:t>
            </a:r>
            <a:br>
              <a:rPr lang="ru-RU" sz="1200" dirty="0" smtClean="0"/>
            </a:br>
            <a:r>
              <a:rPr lang="ru-RU" sz="1200" dirty="0" smtClean="0"/>
              <a:t>- развития непрерывной вариативной системы методической поддержки,</a:t>
            </a:r>
            <a:br>
              <a:rPr lang="ru-RU" sz="1200" dirty="0" smtClean="0"/>
            </a:br>
            <a:r>
              <a:rPr lang="ru-RU" sz="1200" dirty="0" smtClean="0"/>
              <a:t>профессиональной подготовки, переподготовки и повышения квалификации педагогических кадров;</a:t>
            </a:r>
            <a:br>
              <a:rPr lang="ru-RU" sz="1200" dirty="0" smtClean="0"/>
            </a:br>
            <a:r>
              <a:rPr lang="ru-RU" sz="1200" dirty="0" smtClean="0"/>
              <a:t>- совершенствования аттестационных технологий,  экспертного сопровождения педагогической деятельности;</a:t>
            </a:r>
            <a:br>
              <a:rPr lang="ru-RU" sz="1200" dirty="0" smtClean="0"/>
            </a:br>
            <a:r>
              <a:rPr lang="ru-RU" sz="1200" dirty="0" smtClean="0"/>
              <a:t>- повышению эффективности кадровой политики, способствующей, повышению мотивации персонала, оптимальному использованию различных форм стимулирования, адаптации молодых специалистов;</a:t>
            </a:r>
            <a:br>
              <a:rPr lang="ru-RU" sz="1200" dirty="0" smtClean="0"/>
            </a:br>
            <a:r>
              <a:rPr lang="ru-RU" sz="1200" dirty="0" smtClean="0"/>
              <a:t>•     реализация современных подходов в организации предметно-развивающей среды.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Основные задачи в области повышения эффективности кадрового обеспечения     обеспечение  высокого профессионального уровня педагогических кадров: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dirty="0" smtClean="0"/>
              <a:t>•    подготовка педагогических кадров для воспитания и обучения детей раннего и дошкольного возраста;</a:t>
            </a:r>
            <a:br>
              <a:rPr lang="ru-RU" sz="1200" dirty="0" smtClean="0"/>
            </a:br>
            <a:r>
              <a:rPr lang="ru-RU" sz="1200" dirty="0" smtClean="0"/>
              <a:t>•    разработка и внедрение  новых учебных планов и программ, направленных на реализацию образовательной программы ДОУ (проектная деятельность);</a:t>
            </a:r>
            <a:br>
              <a:rPr lang="ru-RU" sz="1200" dirty="0" smtClean="0"/>
            </a:br>
            <a:r>
              <a:rPr lang="ru-RU" sz="1200" dirty="0" smtClean="0"/>
              <a:t>•    разработка  и внедрение методической помощи в рамках реализации образовательной программы ДОУ.</a:t>
            </a:r>
            <a:br>
              <a:rPr lang="ru-RU" sz="1200" dirty="0" smtClean="0"/>
            </a:br>
            <a:r>
              <a:rPr lang="ru-RU" sz="1200" b="1" dirty="0" smtClean="0"/>
              <a:t>Основные задачи в реализации психолого-педагогической поддержки семьи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•    обеспечение адресной </a:t>
            </a:r>
            <a:r>
              <a:rPr lang="ru-RU" sz="1200" dirty="0" err="1" smtClean="0"/>
              <a:t>социокультурной</a:t>
            </a:r>
            <a:r>
              <a:rPr lang="ru-RU" sz="1200" dirty="0" smtClean="0"/>
              <a:t> и психолого-педагогической поддержки  семей, повышение воспитательной культуры взрослых репродуктивного возраста, потенциальных и реальных родителей;</a:t>
            </a:r>
            <a:br>
              <a:rPr lang="ru-RU" sz="1200" dirty="0" smtClean="0"/>
            </a:br>
            <a:r>
              <a:rPr lang="ru-RU" sz="1200" dirty="0" smtClean="0"/>
              <a:t>совершенствование системы психолого-педагогической поддержки важнейших социальных функций семьи: репродуктивной, хозяйственно-экономической, воспитательной, восстановительной (досуговой), влияющих на качество семейного воспитания детей раннего и дошкольного возраста;</a:t>
            </a:r>
            <a:br>
              <a:rPr lang="ru-RU" sz="1200" dirty="0" smtClean="0"/>
            </a:br>
            <a:r>
              <a:rPr lang="ru-RU" sz="1200" dirty="0" smtClean="0"/>
              <a:t>•    внедрение эффективных технологий сотрудничества с родителями в практике социально-делового и психолого-педагогического партнерства;</a:t>
            </a:r>
            <a:br>
              <a:rPr lang="ru-RU" sz="1200" dirty="0" smtClean="0"/>
            </a:br>
            <a:r>
              <a:rPr lang="ru-RU" sz="1200" dirty="0" smtClean="0"/>
              <a:t>•    развитие новых форм дошкольного образования, направленных на оказание помощи родителям, воспитывающим детей в семье;</a:t>
            </a:r>
            <a:br>
              <a:rPr lang="ru-RU" sz="1200" dirty="0" smtClean="0"/>
            </a:br>
            <a:r>
              <a:rPr lang="ru-RU" sz="1200" dirty="0" smtClean="0"/>
              <a:t>•    повышение эффективности профилактики и предупреждения семейного неблагополучия детей раннего и дошкольного возраста;</a:t>
            </a:r>
            <a:br>
              <a:rPr lang="ru-RU" sz="1200" dirty="0" smtClean="0"/>
            </a:br>
            <a:r>
              <a:rPr lang="ru-RU" sz="1200" dirty="0" smtClean="0"/>
              <a:t>•    обеспечение большей открытости, диалога и привлекательности дошкольного образования для детей и родителей; </a:t>
            </a:r>
            <a:br>
              <a:rPr lang="ru-RU" sz="1200" dirty="0" smtClean="0"/>
            </a:br>
            <a:r>
              <a:rPr lang="ru-RU" sz="1200" dirty="0" smtClean="0"/>
              <a:t>•    активизация деятельности института социальных педагогов, психологических служб  с целью оказания разносторонней помощи семье в изменяющемся социуме;</a:t>
            </a:r>
            <a:br>
              <a:rPr lang="ru-RU" sz="1200" dirty="0" smtClean="0"/>
            </a:br>
            <a:r>
              <a:rPr lang="ru-RU" sz="1200" dirty="0" smtClean="0"/>
              <a:t>•   расширение инициативы и полномочий общественных родительских объединений в вопросах защиты интересов детей, материнства.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1" dirty="0" smtClean="0"/>
              <a:t>Качественные показатели</a:t>
            </a:r>
            <a:r>
              <a:rPr lang="ru-RU" sz="1400" dirty="0" smtClean="0"/>
              <a:t>: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b="1" dirty="0" smtClean="0"/>
              <a:t>Качественные показатели</a:t>
            </a:r>
            <a:r>
              <a:rPr lang="ru-RU" sz="1200" dirty="0" smtClean="0"/>
              <a:t>:</a:t>
            </a:r>
            <a:br>
              <a:rPr lang="ru-RU" sz="1200" dirty="0" smtClean="0"/>
            </a:br>
            <a:r>
              <a:rPr lang="ru-RU" sz="1200" dirty="0" smtClean="0"/>
              <a:t>1.    Разработка и внедрение общеобразовательной программы дошкольного образования в ДОУ и познавательно- речевого развития дошкольников как приоритетного направления деятельности.</a:t>
            </a:r>
          </a:p>
          <a:p>
            <a:r>
              <a:rPr lang="ru-RU" sz="1200" dirty="0" smtClean="0"/>
              <a:t>2.    Сохранение 100% охвата детей в возрасте от 2 до 7 лет разными формами дошкольного образования.</a:t>
            </a:r>
            <a:br>
              <a:rPr lang="ru-RU" sz="1200" dirty="0" smtClean="0"/>
            </a:br>
            <a:r>
              <a:rPr lang="ru-RU" sz="1200" dirty="0" smtClean="0"/>
              <a:t>3.    Сохранение 100% укомплектованности профессиональными кадрами (педагогическими, медицинскими, младшего обслуживающего персонала).</a:t>
            </a:r>
            <a:br>
              <a:rPr lang="ru-RU" sz="1200" dirty="0" smtClean="0"/>
            </a:br>
            <a:r>
              <a:rPr lang="ru-RU" sz="1200" dirty="0" smtClean="0"/>
              <a:t>4.    Сохранение 100% количества педагогов повышающих квалификацию . </a:t>
            </a:r>
            <a:br>
              <a:rPr lang="ru-RU" sz="1200" dirty="0" smtClean="0"/>
            </a:br>
            <a:r>
              <a:rPr lang="ru-RU" sz="1200" dirty="0" smtClean="0"/>
              <a:t>5.    Увеличение посещаемости детьми ДОУ .</a:t>
            </a:r>
            <a:br>
              <a:rPr lang="ru-RU" sz="1200" dirty="0" smtClean="0"/>
            </a:br>
            <a:r>
              <a:rPr lang="ru-RU" sz="1200" dirty="0" smtClean="0"/>
              <a:t>6.    Уменьшение заболеваемости до 5 дней пропусков по болезни 1 ребенком в год.</a:t>
            </a:r>
            <a:br>
              <a:rPr lang="ru-RU" sz="1200" dirty="0" smtClean="0"/>
            </a:br>
            <a:r>
              <a:rPr lang="ru-RU" sz="1200" dirty="0" smtClean="0"/>
              <a:t>7.    Увеличение времени двигательной активности ребенка, физкультурных занятий, занятий разными игровыми видами спорта в дошкольном образовательном учреждении до 1,5 -  2-х часов в день.</a:t>
            </a:r>
            <a:br>
              <a:rPr lang="ru-RU" sz="1200" dirty="0" smtClean="0"/>
            </a:br>
            <a:r>
              <a:rPr lang="ru-RU" sz="1200" dirty="0" smtClean="0"/>
              <a:t>8.    Развитие у каждого ребенка навыков основных видов движений в соответствии с возрастом.</a:t>
            </a:r>
            <a:br>
              <a:rPr lang="ru-RU" sz="1200" dirty="0" smtClean="0"/>
            </a:br>
            <a:r>
              <a:rPr lang="ru-RU" sz="1200" dirty="0" smtClean="0"/>
              <a:t>9.    Разработка программ каждым педагогом ДОУ для работы в своей возрастной группе .</a:t>
            </a:r>
          </a:p>
          <a:p>
            <a:r>
              <a:rPr lang="ru-RU" sz="1200" dirty="0" smtClean="0"/>
              <a:t> 10.    Сохранение 95% количества родителей, которые удовлетворены качеством дошкольных образовательных услуг.</a:t>
            </a:r>
            <a:br>
              <a:rPr lang="ru-RU" sz="1200" dirty="0" smtClean="0"/>
            </a:br>
            <a:r>
              <a:rPr lang="ru-RU" sz="1200" dirty="0" smtClean="0"/>
              <a:t>11.    Рост до 85% доли родителей, включенных в программы повышения родительской компетентности.</a:t>
            </a:r>
            <a:br>
              <a:rPr lang="ru-RU" sz="1200" dirty="0" smtClean="0"/>
            </a:br>
            <a:r>
              <a:rPr lang="ru-RU" sz="1200" dirty="0" smtClean="0"/>
              <a:t>12.    Повышение чувства социальной и личной ответственности  родителей за благополучное   полноценное развитие и воспитание своих детей.</a:t>
            </a:r>
            <a:br>
              <a:rPr lang="ru-RU" sz="1200" dirty="0" smtClean="0"/>
            </a:br>
            <a:r>
              <a:rPr lang="ru-RU" sz="1200" dirty="0" smtClean="0"/>
              <a:t>13.    100% оснащение учебным, дидактическим, игровым, компьютерным оборудованием, мебелью и мягким инвентарем.</a:t>
            </a:r>
            <a:br>
              <a:rPr lang="ru-RU" sz="1200" dirty="0" smtClean="0"/>
            </a:br>
            <a:r>
              <a:rPr lang="ru-RU" sz="1200" dirty="0" smtClean="0"/>
              <a:t>14.    100% оснащение дидактическим, игровым и спортивным оборудованием, компьютерной и оргтехникой, техническими средствами обучения.</a:t>
            </a:r>
            <a:br>
              <a:rPr lang="ru-RU" sz="1200" dirty="0" smtClean="0"/>
            </a:br>
            <a:r>
              <a:rPr lang="ru-RU" sz="1200" dirty="0" smtClean="0"/>
              <a:t>15.    Создание сайта в сети Интернет, публикация ежегодного отчета о деятельности ДОУ.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-50307"/>
          <a:ext cx="8363273" cy="603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5976664"/>
                <a:gridCol w="648072"/>
                <a:gridCol w="1450505"/>
              </a:tblGrid>
              <a:tr h="551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Изучение потребностей семей  на качественное дошкольное образование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системы взаимодействия между ДОУ,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ФАПом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местной Администрацией. 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Анализ, прогнозирование, планирование и консультирование в целях удовлетворения спроса на услуги воспитания и обучения детей, начиная с поступления ребенка в ДОУ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2013-2015 гг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Заведующая, педагоги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Разработка и внедрение системы скрининга (опроса) населения с целью выявления потребности в услугах дошкольного образования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Заведующая, педагоги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Анализ данных по потребности и предложению услуг. Создание страницы на сайте, отражающей доступность образовательных услуг и баланс «потребность-предложение»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 ДОУ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Развитие новых форм дошкольного образования в соответствии с запросами населения.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общеобразовательной и других программ дошкольного образования ДОУ с учетом потребностей детей, педагогов и запросов родителей (вариативная часть)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2014г.</a:t>
                      </a: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9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сайта в сети Интернет с целью повышения информированности родителей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r>
                        <a:rPr lang="ru-RU" sz="1000" dirty="0" smtClean="0">
                          <a:latin typeface="Calibri"/>
                          <a:ea typeface="Times New Roman"/>
                          <a:cs typeface="Times New Roman"/>
                        </a:rPr>
                        <a:t>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9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новых моделей организационных форм дошкольного образования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 ежегодно</a:t>
                      </a:r>
                      <a:endParaRPr lang="ru-RU" sz="9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  материально-технической базы дошкольных образовательных учреждений.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Оснащение компьютерной и оргтехникой.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2013-2015 гг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Оснащение учебным оборудованием, обеспечивающим получение дошкольного образования в современных условиях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2014-2015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1032" y="332656"/>
          <a:ext cx="8712968" cy="540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6254352"/>
                <a:gridCol w="1044624"/>
                <a:gridCol w="104360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 «Состояние здоровья детей, посещающих ДОУ»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Создание банка данных эффективных здоровьесберегающих технологий воспитания и обучения детей дошкольного возраста с учетом особенностей их развития и состояния здоровья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Внедрение здоровьесберегающих технологий и интеграция профилактических и оздоровительных программ в образовательный процесс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Внедрение  методики оценки здоровьесберегающей деятельности ДОУ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Проведение - конференции с педагогами и родителями на тему: «Реализация здоровьесберегающих технологий в практике работы дошкольных образовательных учреждений»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 2014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Организация постоянно действующего круглого стола «Опыт работы по внедрению и реализации здоровьесберегающих технологий»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моделей организации режима дня в соответствии с новыми  требованиями  СанПиН и образовательной программы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медработник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Введение примерного меню для организации питания детей в соответствии с требованиями новых СанПиН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медработник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Внедрение Инструкции по охране жизни и здоровья детей в дошкольных образовательных учреждениях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цикла занятий по обучению родителей проведению оздоровительных и профилактических мероприятий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круглого стола «Опыт взаимодействия семьи,  дошкольного образовательного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учреждения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 детской поликлиники по укреплению здоровья детей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229600" cy="619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040560"/>
                <a:gridCol w="1512168"/>
                <a:gridCol w="117281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модульных программ физического воспитания в соответствии с образовательной программой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критериев оценки компетентности детей старшего дошкольного возраста в области культуры здоровья и развития движений  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воспитатели, медработник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 методических основ обеспечения преемственности физического воспитания между детским  садом  и школой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постоянно действующего круглого стола для воспитателей по физическому развитию дошкольников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Организация постоянно действующего круглого стола по организации летне-оздоровительной работы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конференции для воспитателей и родителей: «Физкультура и спорт в детском саду и дома»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спортивных соревнований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Апробация и внедрение системы «зимних и летних игр» в практику физкультурно-оздоровительной работы  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смотра-конкурса на лучшую группу по физкультурно-оздоровительной работе.      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Оснащение оборудованием и спортивным инвентарем.  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Раздел 2. Сохранение и укрепление здоровья и физическое развитие детей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2013-2017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 2. Сохранение и укрепление здоровья и физическое развитие детей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07950" y="34925"/>
            <a:ext cx="8856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sz="2000" b="1" i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/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Муниципальное</a:t>
            </a:r>
            <a:r>
              <a:rPr lang="en-US" sz="2000" b="1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казенное дошкольное образовательное учреждение «Детский сад «Солнышко»</a:t>
            </a:r>
            <a:endParaRPr lang="ru-RU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2195736" y="1412776"/>
            <a:ext cx="3528391" cy="4320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1800" b="1" i="1" kern="10" spc="0" dirty="0" smtClean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/>
                <a:latin typeface="Georgia"/>
              </a:rPr>
              <a:t>"Солнышко"</a:t>
            </a:r>
            <a:endParaRPr lang="ru-RU" sz="1800" b="1" i="1" kern="10" spc="0" dirty="0">
              <a:ln w="9525">
                <a:solidFill>
                  <a:srgbClr val="339966"/>
                </a:solidFill>
                <a:round/>
                <a:headEnd/>
                <a:tailEnd/>
              </a:ln>
              <a:solidFill>
                <a:srgbClr val="FF9933"/>
              </a:solidFill>
              <a:effectLst/>
              <a:latin typeface="Georgia"/>
            </a:endParaRPr>
          </a:p>
        </p:txBody>
      </p:sp>
      <p:pic>
        <p:nvPicPr>
          <p:cNvPr id="13331" name="i-main-pic" descr="Картинка 26 из 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1838325" cy="1944216"/>
          </a:xfrm>
          <a:prstGeom prst="rect">
            <a:avLst/>
          </a:prstGeom>
          <a:noFill/>
        </p:spPr>
      </p:pic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-5401479"/>
            <a:ext cx="6444585" cy="1080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ПРОГРАММА РАЗВИТИЯ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Муниципального казенного дошкольного образовательного учреждения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«Детский сад «Солнышко» с приоритетным осуществлением деятельности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 социально-личностному развитию детей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2013 - 2015 годы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172510"/>
            <a:ext cx="6399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548680"/>
          <a:ext cx="8229600" cy="587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184576"/>
                <a:gridCol w="1080120"/>
                <a:gridCol w="14608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 «Состояние здоровья детей, посещающих ДОУ»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Создание банка данных эффективных здоровьесберегающих технологий воспитания и обучения детей дошкольного возраста с учетом особенностей их развития и состояния здоровья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 здоровьесберегающих технологий и интеграция профилактических и оздоровительных программ в образовательный процесс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  методики оценки здоровьесберегающей деятельности ДОУ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- конференции с педагогами и родителями на тему: «Реализация здоровьесберегающих технологий в практике работы дошкольных образовательных учреждений»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 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постоянно действующего круглого стола «Опыт работы по внедрению и реализации здоровьесберегающих технологий»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моделей организации режима дня в соответствии с новыми  требованиями  СанПиН и образовательной программы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медработник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Введение примерного меню для организации питания детей в соответствии с требованиями новых СанПиН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раза в год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медработник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 Инструкции по охране жизни и здоровья детей в дошкольных образовательных учреждениях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476672"/>
          <a:ext cx="8229600" cy="5758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5328592"/>
                <a:gridCol w="1296144"/>
                <a:gridCol w="12344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цикла занятий по обучению родителей проведению оздоровительных и профилактических мероприятий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Проведение круглого стола «Опыт взаимодействия семьи,  дошкольного образовательного учреждения и детской поликлиники по укреплению здоровья детей»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модульных программ физического воспитания в соответствии с образовательной программой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критериев оценки компетентности детей старшего дошкольного возраста в области культуры здоровья и развития движений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медработник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Разработка методических основ обеспечения преемственности физического воспитания между детским  садом  и школой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Организация постоянно действующего круглого стола для воспитателей по физическому развитию дошкольников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Организация постоянно действующего круглого стола по организации летне-оздоровительной работы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Проведение конференции для воспитателей и родителей: «Физкультура и спорт в детском саду и дома»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спортивных соревнований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Апробация и внедрение системы «зимних и летних игр» в практику физкультурно-оздоровительной работы  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Проведение смотра-конкурса на лучшую группу по физкультурно-оздоровительной работе.      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Оснащение оборудованием и спортивным инвентарем.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2013-2015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3549"/>
          <a:ext cx="8229600" cy="6384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112568"/>
                <a:gridCol w="1368152"/>
                <a:gridCol w="1316832"/>
              </a:tblGrid>
              <a:tr h="46778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3. Повышение качества дошкольного образования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 Сроки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критериев оценки качества реализации образовательной программы дошкольного образования (самооценка и внешняя экспертиза)   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 по теме: «Удовлетворенность родителей системой дошкольного образования в ДОУ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программ дополнительного образования для детей дошкольного возраста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педсоветов «Проблемы и перспективы оценки качества дошкольного образования.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методических рекомендаций по образовательной программе дошкольного образования.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2013-2015гг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1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системы контроля за реализацией образовательной программы.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2013-2015гг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 Разработка циклограммы проведения  общественно-значимых  мероприятий по социально-личностному развитию дошкольников.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  рекомендаций по адаптации и социализации детей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000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Внедрение  мини программ по выбору педагогов возрастных групп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000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Организация постоянно действующего круглого стола по преемственности дошкольного и начального общего образования и проблемам подготовки детей к школе.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000" baseline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Создание и корректировка банка данных «Адаптация первоклассников в школе» (по итогам первого полугодия учебного года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воспитатели,</a:t>
                      </a:r>
                      <a:r>
                        <a:rPr lang="ru-RU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Организация семинаров и педагогических практикумов для родителей по вопросам создания игровой среды в домашних условиях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Проведение Дней открытых дверей для родителей будущих воспитанников ДОУ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Проведение «Ярмарки педагогических идей» в рамках конкурсов «Детский сад года», «Воспитатель года» и «Первые шаги»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8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Проведение  педсовета «Детский сад: прошлое, настоящее и будущее»»  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80920" cy="62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256584"/>
                <a:gridCol w="1440160"/>
                <a:gridCol w="1152128"/>
              </a:tblGrid>
              <a:tr h="42484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Психолого-педагогическая поддержка семьи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  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Ответственный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 и реализация программы психолого-педагогического просвещения родителей.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2013-15гг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мониторинга эффективности и качества взаимодействия семьи и детского сада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2013-15гг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методических рекомендаций по организации взаимодействия детского сада и семьи по направлениям: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социально-личностное развитие;</a:t>
                      </a:r>
                      <a:b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- игровая культура общения с ребенком в семье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2013-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2015гг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r>
                        <a:rPr lang="ru-RU" sz="10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в практику методики ознакомления детей с правами ребенка.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 необходимости, учитывая возрастные особенности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игр и наглядных материалов для родителей и педагогов по ознакомлению детей с правами ребенка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2013-2015гг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методических рекомендаций для родителей об основах правового положения ребенка в семье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2013-2015гг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системы работы советов родительской общественности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2013-15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00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Раздел 5.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кадрового обеспечения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8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 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  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2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  модели повышения квалификации, курсовой переподготовки кадров для современной системы дошкольного образования    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Заведующая,МК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аттестации педагогов в современных условиях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 мере необходимости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МК, заведующая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методической поддержки.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Ежегодно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6632"/>
          <a:ext cx="8229600" cy="618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5040560"/>
                <a:gridCol w="1224136"/>
                <a:gridCol w="1244824"/>
              </a:tblGrid>
              <a:tr h="37084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6  «Детский сад будущего»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Учебно-воспитательный процесс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 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    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   Ответственный 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постоянно действующих  семинаров для педагогов по теме: «Развитие дошкольного образования»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2013-15г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 и ведение «портфолио» педагогов по достижениям в работе с детьми 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2013-2015г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 и внедрение программы по развитию  территории ДОУ и прилегающих участков.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Сотрудники ДОУ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Внедрение образовательных моделей, направленных на развитие компетентности детей дошкольного возраста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2013-2015г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Изучение, оформление и трансляция опыта работы педагогов (и обобщение)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ежегодно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в ДОУ по социальной поддержке детской творческой инициативы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  моделей преемственности дошкольного и начального общего образования для одаренных и талантливых детей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2014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   детских конкурсов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Подготовка методических рекомендаций  для родителей «Сопровождение развития одаренных и талантливых детей дошкольного возраста в семье»   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2015 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Заведующая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229600" cy="444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5184576"/>
                <a:gridCol w="1141784"/>
                <a:gridCol w="124482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 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мероприятия       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2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Ответственный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исполнитель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Административно-хозяйственная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кровли ДОУ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2014-2015гг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Заведующая, Учредитель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пищеблока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2014-2015гг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Заведующая, Учредитель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прачечной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2014-2015гг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Заведующая, Учредитель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проекта для перехода на автономное газовое отопление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2014-2015гг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Заведующая, Учредитель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Приобретение видеопроектора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экрана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2014-2015гг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Заведующая, Учредитель,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Спонсоры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Установка камер видеонаблюдения на все входы в ДОУ (3 шт.)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2014-2015гг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Заведующая, Учредитель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50825" y="39688"/>
            <a:ext cx="864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Муниципальное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казенное дошкольное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образовательное учреждение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«Детский 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сад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«Солнышко»</a:t>
            </a:r>
            <a:endParaRPr lang="ru-RU" sz="2000" b="1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8" name="Picture 4" descr="C:\Users\888\Desktop\ФГТ в МКДОУ Солнышко\Аinаra4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242304" cy="46817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250567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Будущее </a:t>
            </a:r>
          </a:p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наших </a:t>
            </a:r>
          </a:p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детей   </a:t>
            </a:r>
          </a:p>
          <a:p>
            <a:endParaRPr lang="ru-RU" sz="3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наших руках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50825" y="39688"/>
            <a:ext cx="864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Муниципальное</a:t>
            </a:r>
            <a:r>
              <a:rPr lang="en-US" sz="2000" b="1" i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казенное дошкольное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образовательное учреждение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 «Детский  </a:t>
            </a:r>
            <a:r>
              <a:rPr lang="ru-RU" sz="2000" b="1" i="1" dirty="0">
                <a:solidFill>
                  <a:srgbClr val="000000"/>
                </a:solidFill>
                <a:latin typeface="Arial" charset="0"/>
              </a:rPr>
              <a:t>сад </a:t>
            </a:r>
            <a:r>
              <a:rPr lang="ru-RU" sz="2000" b="1" i="1" dirty="0" smtClean="0">
                <a:solidFill>
                  <a:srgbClr val="000000"/>
                </a:solidFill>
                <a:latin typeface="Arial" charset="0"/>
              </a:rPr>
              <a:t>«Солнышко»</a:t>
            </a:r>
            <a:endParaRPr lang="ru-RU" sz="2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3" y="2492896"/>
            <a:ext cx="8353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ПОЯСНИТЕЛЬНАЯ ЗАПИСКА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200" b="1" dirty="0" smtClean="0"/>
              <a:t>Главная цель</a:t>
            </a:r>
            <a:r>
              <a:rPr lang="ru-RU" sz="1200" dirty="0" smtClean="0"/>
              <a:t> образовательной деятельности детского сада – реализация права каждого ребенка на качественное и доступное дошкольное образование, обеспечивающее равные стартовые условия для полноценного физического и психического развития детей, как основы их успешного обучения в школе.  </a:t>
            </a:r>
          </a:p>
          <a:p>
            <a:r>
              <a:rPr lang="ru-RU" sz="1200" b="1" dirty="0" smtClean="0"/>
              <a:t>Важнейшим приоритетом образовательной деятельности  является реализация комплексных мер по обеспечению доступности и качества дошкольного образования.</a:t>
            </a:r>
            <a:endParaRPr lang="ru-RU" sz="1200" dirty="0" smtClean="0"/>
          </a:p>
          <a:p>
            <a:r>
              <a:rPr lang="ru-RU" sz="1200" dirty="0" smtClean="0"/>
              <a:t>Основное направление обеспечения доступности дошкольного образования – разнообразие видов и форм предоставления дошкольных образовательных услуг.</a:t>
            </a:r>
          </a:p>
          <a:p>
            <a:r>
              <a:rPr lang="ru-RU" sz="1200" dirty="0" smtClean="0"/>
              <a:t>Реализация мероприятий по решению данной задачи направлена на обеспечение функционирования групп дневного пребывания детей в детском саду.</a:t>
            </a:r>
            <a:br>
              <a:rPr lang="ru-RU" sz="1200" dirty="0" smtClean="0"/>
            </a:br>
            <a:r>
              <a:rPr lang="ru-RU" sz="1200" dirty="0" smtClean="0"/>
              <a:t>          Реализация обеспечения  качества предоставления дошкольных образовательных услуг тесно связана с качеством реализации основной общеобразовательной программы дошкольного образования и удовлетворенностью населения деятельностью ДОУ.</a:t>
            </a:r>
          </a:p>
          <a:p>
            <a:r>
              <a:rPr lang="ru-RU" sz="1200" dirty="0" smtClean="0"/>
              <a:t>            </a:t>
            </a:r>
            <a:r>
              <a:rPr lang="ru-RU" sz="1200" b="1" dirty="0" smtClean="0"/>
              <a:t>Работа детского сада должна быть открытой и доступной  для объективной оценки качества дошкольного образования.</a:t>
            </a:r>
            <a:r>
              <a:rPr lang="ru-RU" sz="1200" dirty="0" smtClean="0"/>
              <a:t> Необходимо активизировать работу советов  родительской общественности на уровне детского сада. Приоритетной задачей руководителя дошкольного образовательного учреждения является создание активного, авторитетного общественно-государственного органа управления.</a:t>
            </a:r>
          </a:p>
          <a:p>
            <a:r>
              <a:rPr lang="ru-RU" sz="1200" dirty="0" smtClean="0"/>
              <a:t>          Задача обеспечения равных стартовых возможностей детям из различных социальных слоев, при поступлении в школу выполнима за счет реализации индивидуально-дифференцированного подхода при обучении дошкольников.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50233964"/>
              </p:ext>
            </p:extLst>
          </p:nvPr>
        </p:nvGraphicFramePr>
        <p:xfrm>
          <a:off x="1052513" y="1647825"/>
          <a:ext cx="7407275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-4571436"/>
            <a:ext cx="7236296" cy="944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782888" algn="l"/>
                <a:tab pos="727075" algn="l"/>
              </a:tabLst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Краткая аннотация (паспорт) программы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782888" algn="l"/>
                <a:tab pos="727075" algn="l"/>
              </a:tabLst>
            </a:pPr>
            <a:endParaRPr lang="ru-RU" sz="1400" b="1" u="sng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782888" algn="l"/>
                <a:tab pos="727075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Паспорт</a:t>
            </a: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Программы развития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Муниципального казенного дошкольного образовательного учреждения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«Детский сад «Солнышко»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 приоритетным осуществлением  деятельности по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социально-личностному развитию детей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на  2013 – 2015годы (далее детского сада)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39553" y="332655"/>
          <a:ext cx="7992888" cy="6217920"/>
        </p:xfrm>
        <a:graphic>
          <a:graphicData uri="http://schemas.openxmlformats.org/drawingml/2006/table">
            <a:tbl>
              <a:tblPr/>
              <a:tblGrid>
                <a:gridCol w="432047"/>
                <a:gridCol w="1296144"/>
                <a:gridCol w="6264697"/>
              </a:tblGrid>
              <a:tr h="77728">
                <a:tc>
                  <a:txBody>
                    <a:bodyPr/>
                    <a:lstStyle/>
                    <a:p>
                      <a:r>
                        <a:rPr lang="ru-RU" sz="700" b="1" dirty="0">
                          <a:latin typeface="Calibri"/>
                          <a:cs typeface="Times New Roman"/>
                        </a:rPr>
                        <a:t>1.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Наименование Программы 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Программа развития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888">
                <a:tc>
                  <a:txBody>
                    <a:bodyPr/>
                    <a:lstStyle/>
                    <a:p>
                      <a:r>
                        <a:rPr lang="ru-RU" sz="700" b="1" dirty="0">
                          <a:latin typeface="Calibri"/>
                          <a:cs typeface="Times New Roman"/>
                        </a:rPr>
                        <a:t>2.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Основания для разработки Программы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Закон Российской Федерации «Об образовании в Российской Федерации» от 21.12.2012г. № 273-ФЗ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indent="450215"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Федеральная целевая программа развития образования на 2011-2015 годы (утв. постановлением Правительства Российской Федерации от 07.02.2011 № 61)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  <a:tabLst>
                          <a:tab pos="1847850" algn="l"/>
                          <a:tab pos="219075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Концепция долгосрочного социально-экономического развития Российской Федерации на период до 2020 года (утв. распоряжением Правительства РФ от 17.11.2008 №1662-р);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  <a:tabLst>
                          <a:tab pos="450215" algn="l"/>
                          <a:tab pos="540385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Приоритетный национальный проект «Образование»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indent="450215">
                        <a:tabLst>
                          <a:tab pos="1847850" algn="l"/>
                          <a:tab pos="2190750" algn="l"/>
                        </a:tabLst>
                      </a:pP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Национальная образовательная инициатива «Наша новая школа» (утв. Президентом РФ от 04.02.2010 № пр-271)</a:t>
                      </a:r>
                    </a:p>
                    <a:p>
                      <a:pPr indent="450215">
                        <a:tabLst>
                          <a:tab pos="1847850" algn="l"/>
                          <a:tab pos="2190750" algn="l"/>
                        </a:tabLst>
                      </a:pP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Федеральная целевая программа «Развитие физической культуры и спорта в Российской Федерации на 2006 – 2015 годы» (утв. постановлением Правительства Российской Федерации от 11.01.2006 №7);</a:t>
                      </a:r>
                    </a:p>
                    <a:p>
                      <a:pPr indent="450215">
                        <a:spcAft>
                          <a:spcPts val="0"/>
                        </a:spcAft>
                        <a:tabLst>
                          <a:tab pos="-2783205" algn="l"/>
                          <a:tab pos="727710" algn="l"/>
                        </a:tabLs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Концепция развития образования в сфере культуры и искусства в Российской Федерации на 2008 – 2015 годы (утв. распоряжением Правительства Российской Федерации от 25.08.2008 № 1244-р);</a:t>
                      </a:r>
                      <a:endParaRPr lang="ru-RU" sz="1200" b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Федеральные требования к образовательным учреждениям в части охраны здоровья обучающихся, воспитанников (утв. приказом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Минобрнауки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России от 28 декабря . № 2106, зарегистрированы в Минюсте России 2 февраля ., регистрационный номер 19676); 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Федеральные государственные требования к структуре основной общеобразовательной программы дошкольного образования (утв. приказом Министерства образования и науки Российской Федерации от 23 ноября . № 655) 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Федеральные государственные требования к условиям реализации основной общеобразовательной программы дошкольного образования (утв. приказом Министерства образования и науки Российской Федерации (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Минобрнауки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России) от 20 июля . N .)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Федеральный государственный образовательный стандарт начального общего образования (утв. </a:t>
                      </a:r>
                      <a:r>
                        <a:rPr lang="ru-RU" sz="1200" b="1" u="none" strike="noStrike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  <a:hlinkClick r:id="rId2"/>
                        </a:rPr>
                        <a:t>приказом Министерства образования и науки Российской Федерации от «6» октября 2009 г. № 373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)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СанПиН 2.4.1.3049-13 "Санитарно-эпидемиологические требования к устройству, содержанию и организации режима работы  дошкольных образовательных организаций" (в ред. Постановления Главного государственного санитарного врача РФ от 15.05.2013 г. № 26)</a:t>
                      </a:r>
                    </a:p>
                  </a:txBody>
                  <a:tcPr marL="45044" marR="450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82888" algn="l"/>
                <a:tab pos="7270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476672"/>
          <a:ext cx="8280920" cy="6101328"/>
        </p:xfrm>
        <a:graphic>
          <a:graphicData uri="http://schemas.openxmlformats.org/drawingml/2006/table">
            <a:tbl>
              <a:tblPr/>
              <a:tblGrid>
                <a:gridCol w="432048"/>
                <a:gridCol w="1440160"/>
                <a:gridCol w="6408712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Calibri"/>
                          <a:cs typeface="Times New Roman"/>
                        </a:rPr>
                        <a:t>3.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Заказчик Программы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Учредитель – Администрация Ногайского муниципального района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9">
                <a:tc>
                  <a:txBody>
                    <a:bodyPr/>
                    <a:lstStyle/>
                    <a:p>
                      <a:r>
                        <a:rPr lang="ru-RU" sz="800">
                          <a:latin typeface="Calibri"/>
                          <a:cs typeface="Times New Roman"/>
                        </a:rPr>
                        <a:t>4.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Основные разработчики Программы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Администрация и педагогические сотрудники детского сада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14">
                <a:tc>
                  <a:txBody>
                    <a:bodyPr/>
                    <a:lstStyle/>
                    <a:p>
                      <a:r>
                        <a:rPr lang="ru-RU" sz="800">
                          <a:latin typeface="Calibri"/>
                          <a:cs typeface="Times New Roman"/>
                        </a:rPr>
                        <a:t>5.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Цель Программы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Реализация приоритетных направлений развития образования:</a:t>
                      </a:r>
                    </a:p>
                    <a:p>
                      <a:r>
                        <a:rPr lang="ru-RU" sz="1200" b="1" kern="100" dirty="0">
                          <a:latin typeface="Calibri"/>
                          <a:cs typeface="Times New Roman"/>
                        </a:rPr>
                        <a:t>обеспечение доступности качественного образования, соответствующего требованиям инновационного социально ориентированного развития Российской Федерации (ФЦПРО)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indent="450215">
                        <a:tabLst>
                          <a:tab pos="2219325" algn="l"/>
                        </a:tabLst>
                      </a:pPr>
                      <a:r>
                        <a:rPr lang="ru-RU" sz="1200" b="1" i="1" u="sng" dirty="0">
                          <a:latin typeface="Calibri"/>
                          <a:cs typeface="Times New Roman"/>
                        </a:rPr>
                        <a:t>Стратегическая цель программы: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Переход от бюджета стабилизации к бюджету развития на основе увеличения объема и качества предоставляемых образовательных услуг, развития инновационной деятельности при оптимизации издержек. 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628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Calibri"/>
                          <a:cs typeface="Times New Roman"/>
                        </a:rPr>
                        <a:t>6.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Задачи Программы</a:t>
                      </a: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ru-RU" sz="1200" b="1" kern="100" dirty="0">
                          <a:latin typeface="Calibri"/>
                          <a:cs typeface="Times New Roman"/>
                        </a:rPr>
                        <a:t>Модернизация дошкольного  образования как института социального развития;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>
                        <a:tabLst>
                          <a:tab pos="685800" algn="l"/>
                        </a:tabLst>
                      </a:pP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развитие системы оценки качества образования и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востребованности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 образовательных услуг (ФЦПРО) </a:t>
                      </a:r>
                    </a:p>
                    <a:p>
                      <a:pPr indent="450215"/>
                      <a:r>
                        <a:rPr lang="ru-RU" sz="1200" b="1" i="1" u="sng" dirty="0">
                          <a:latin typeface="Calibri"/>
                          <a:cs typeface="Times New Roman"/>
                        </a:rPr>
                        <a:t>Стратегические задачи: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Разработка и внедрение инновационных подходов к обучению и воспитанию детей дошкольного возраста.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Расширение взаимодействия с методическими службами, институтом повышения квалификации, вузами, разработка комплексных программ сотрудничества.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Активное участие дошкольной образовательной организации в реализации научно - прикладных проектов различного уровня.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Активизация деятельности по привлечению средств бюджетов всех уровней, фондов, спонсоров, частных инвесторов на развитие дошкольной образовательной организации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Активное участие в федеральных и региональных инновационных программах и проектах.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Развитие финансово-хозяйственных механизмов, обеспечивающих повышение самостоятельности, заинтересованности и ответственности за конечные результаты деятельности всех подразделений дошкольной образовательной организации.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Формирование в коллективе дошкольной образовательной организации атмосферы заинтересованности и ответственности.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52251" marR="52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1259632" y="836713"/>
          <a:ext cx="7200800" cy="4028330"/>
        </p:xfrm>
        <a:graphic>
          <a:graphicData uri="http://schemas.openxmlformats.org/drawingml/2006/table">
            <a:tbl>
              <a:tblPr/>
              <a:tblGrid>
                <a:gridCol w="404546"/>
                <a:gridCol w="1685610"/>
                <a:gridCol w="5110644"/>
              </a:tblGrid>
              <a:tr h="2416998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7.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Сроки и этапы реализации Программы 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tabLst>
                          <a:tab pos="5229225" algn="l"/>
                        </a:tabLst>
                      </a:pP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Программа рассчитана на </a:t>
                      </a:r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3 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года.</a:t>
                      </a:r>
                    </a:p>
                    <a:p>
                      <a:pPr indent="450215">
                        <a:tabLst>
                          <a:tab pos="5229225" algn="l"/>
                        </a:tabLst>
                      </a:pP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2013 год –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организационно-подготовительный, аналитико-диагностический этап (создание условий для реализации программы).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2014 </a:t>
                      </a:r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 год 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– организационно-исполнительский этап преобразования существующей системы, переход организации  в проектный режим работы.</a:t>
                      </a:r>
                    </a:p>
                    <a:p>
                      <a:pPr indent="450215"/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2015 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год – </a:t>
                      </a:r>
                      <a:r>
                        <a:rPr lang="ru-RU" sz="1200" b="1" dirty="0" err="1">
                          <a:latin typeface="Calibri"/>
                          <a:cs typeface="Times New Roman"/>
                        </a:rPr>
                        <a:t>заключительно-обобщающий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, контрольно-регулировочный этап (мониторинг эффективности реализации программы, аналитическая система качественных и количественных изменений, произошедших в организации, коррекция и регуляция результатов программы). Является подготовительным этапом Программы развития 2016 – </a:t>
                      </a:r>
                      <a:r>
                        <a:rPr lang="ru-RU" sz="1200" b="1" dirty="0" smtClean="0">
                          <a:latin typeface="Calibri"/>
                          <a:cs typeface="Times New Roman"/>
                        </a:rPr>
                        <a:t>2018 </a:t>
                      </a:r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г.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250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8.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Исполнители Программы </a:t>
                      </a:r>
                      <a:endParaRPr lang="ru-RU" sz="1200" b="1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Администрация детского сада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Педагоги детского сада</a:t>
                      </a:r>
                    </a:p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Субъекты образовательного процесса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7082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9.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alibri"/>
                          <a:cs typeface="Times New Roman"/>
                        </a:rPr>
                        <a:t>Объем и источники финансирования</a:t>
                      </a: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/>
                      <a:r>
                        <a:rPr lang="ru-RU" sz="1200" b="1" dirty="0">
                          <a:latin typeface="Calibri"/>
                          <a:cs typeface="Times New Roman"/>
                        </a:rPr>
                        <a:t>Федеральные, бюджетные и привлеченные средства</a:t>
                      </a:r>
                    </a:p>
                    <a:p>
                      <a:pPr indent="450215">
                        <a:tabLst>
                          <a:tab pos="47625" algn="l"/>
                        </a:tabLst>
                      </a:pP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Программа реализуется за счет средств федерального и муниципального бюджетов, выделенных на развитие образовательной  организации  и средств детского сада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  <a:p>
                      <a:pPr indent="450215"/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Общий объем финансирования Программы </a:t>
                      </a:r>
                      <a:r>
                        <a:rPr lang="ru-RU" sz="1200" b="1" i="1" dirty="0" err="1">
                          <a:latin typeface="Calibri"/>
                          <a:cs typeface="Times New Roman"/>
                        </a:rPr>
                        <a:t>__________тыс</a:t>
                      </a:r>
                      <a:r>
                        <a:rPr lang="ru-RU" sz="1200" b="1" i="1" dirty="0">
                          <a:latin typeface="Calibri"/>
                          <a:cs typeface="Times New Roman"/>
                        </a:rPr>
                        <a:t>. руб.</a:t>
                      </a:r>
                      <a:endParaRPr lang="ru-RU" sz="1200" b="1" dirty="0">
                        <a:latin typeface="Calibri"/>
                        <a:cs typeface="Times New Roman"/>
                      </a:endParaRPr>
                    </a:p>
                  </a:txBody>
                  <a:tcPr marL="64622" marR="64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7393</Words>
  <Application>Microsoft Office PowerPoint</Application>
  <PresentationFormat>Экран (4:3)</PresentationFormat>
  <Paragraphs>1951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Слайд 1</vt:lpstr>
      <vt:lpstr>Слайд 2</vt:lpstr>
      <vt:lpstr>Слайд 3</vt:lpstr>
      <vt:lpstr>Слайд 4</vt:lpstr>
      <vt:lpstr>  ПОЯСНИТЕЛЬНАЯ ЗАПИСКА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СОБЛЮДЕНИЕ СОЦИАЛЬНЫХ ГАРАНТИЙ УЧАСТНИКОВ ОБРАЗОВАТЕЛЬНОГО ПРОЦЕССА </vt:lpstr>
      <vt:lpstr>Основные задачи в области сохранения, укрепления здоровья и физического развития детей</vt:lpstr>
      <vt:lpstr>Слайд 34</vt:lpstr>
      <vt:lpstr>Основные задачи в области повышения эффективности кадрового обеспечения     обеспечение  высокого профессионального уровня педагогических кадров:</vt:lpstr>
      <vt:lpstr>Качественные показатели: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нашбук</dc:creator>
  <cp:lastModifiedBy>888</cp:lastModifiedBy>
  <cp:revision>106</cp:revision>
  <dcterms:created xsi:type="dcterms:W3CDTF">2012-10-07T09:24:45Z</dcterms:created>
  <dcterms:modified xsi:type="dcterms:W3CDTF">2014-01-29T06:20:20Z</dcterms:modified>
</cp:coreProperties>
</file>